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24"/>
  </p:notesMasterIdLst>
  <p:sldIdLst>
    <p:sldId id="325" r:id="rId6"/>
    <p:sldId id="326" r:id="rId7"/>
    <p:sldId id="327" r:id="rId8"/>
    <p:sldId id="315" r:id="rId9"/>
    <p:sldId id="307" r:id="rId10"/>
    <p:sldId id="320" r:id="rId11"/>
    <p:sldId id="314" r:id="rId12"/>
    <p:sldId id="311" r:id="rId13"/>
    <p:sldId id="316" r:id="rId14"/>
    <p:sldId id="317" r:id="rId15"/>
    <p:sldId id="300" r:id="rId16"/>
    <p:sldId id="302" r:id="rId17"/>
    <p:sldId id="322" r:id="rId18"/>
    <p:sldId id="323" r:id="rId19"/>
    <p:sldId id="319" r:id="rId20"/>
    <p:sldId id="321" r:id="rId21"/>
    <p:sldId id="318" r:id="rId22"/>
    <p:sldId id="312"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Ellis" initials="ME" lastIdx="21" clrIdx="0">
    <p:extLst>
      <p:ext uri="{19B8F6BF-5375-455C-9EA6-DF929625EA0E}">
        <p15:presenceInfo xmlns:p15="http://schemas.microsoft.com/office/powerpoint/2012/main" userId="S::MEllis@Palladianpartners.com::83119222-d2ac-4c46-a4f1-330d479b76bd" providerId="AD"/>
      </p:ext>
    </p:extLst>
  </p:cmAuthor>
  <p:cmAuthor id="2" name="Amy Ewing" initials="AE" lastIdx="11" clrIdx="1">
    <p:extLst>
      <p:ext uri="{19B8F6BF-5375-455C-9EA6-DF929625EA0E}">
        <p15:presenceInfo xmlns:p15="http://schemas.microsoft.com/office/powerpoint/2012/main" userId="S::aewing@palladianpartners.com::947ff418-e21e-472c-9623-191df4c25859" providerId="AD"/>
      </p:ext>
    </p:extLst>
  </p:cmAuthor>
  <p:cmAuthor id="3" name="Erin McMahon" initials="EM" lastIdx="2" clrIdx="2">
    <p:extLst>
      <p:ext uri="{19B8F6BF-5375-455C-9EA6-DF929625EA0E}">
        <p15:presenceInfo xmlns:p15="http://schemas.microsoft.com/office/powerpoint/2012/main" userId="S::emcmahon@palladianpartners.com::a9118ac4-89af-4ce6-ad7b-31ff5b97cd7e" providerId="AD"/>
      </p:ext>
    </p:extLst>
  </p:cmAuthor>
  <p:cmAuthor id="4" name="Jeanie Arnold" initials="JA" lastIdx="4" clrIdx="3">
    <p:extLst>
      <p:ext uri="{19B8F6BF-5375-455C-9EA6-DF929625EA0E}">
        <p15:presenceInfo xmlns:p15="http://schemas.microsoft.com/office/powerpoint/2012/main" userId="S::jarnold@palladianpartners.com::1f1c7b8f-672b-4fd0-a18e-659da3ca4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2742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94641" autoAdjust="0"/>
  </p:normalViewPr>
  <p:slideViewPr>
    <p:cSldViewPr snapToGrid="0">
      <p:cViewPr varScale="1">
        <p:scale>
          <a:sx n="47" d="100"/>
          <a:sy n="47" d="100"/>
        </p:scale>
        <p:origin x="1014" y="36"/>
      </p:cViewPr>
      <p:guideLst/>
    </p:cSldViewPr>
  </p:slideViewPr>
  <p:outlineViewPr>
    <p:cViewPr>
      <p:scale>
        <a:sx n="33" d="100"/>
        <a:sy n="33" d="100"/>
      </p:scale>
      <p:origin x="0" y="-394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BBC1382-B947-462C-B8B1-C230E2FBDFCD}" type="datetimeFigureOut">
              <a:rPr lang="en-US" smtClean="0"/>
              <a:t>2/16/2021</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A951F02-236F-46CE-BB96-808C55308CF6}" type="slidenum">
              <a:rPr lang="en-US" smtClean="0"/>
              <a:t>‹#›</a:t>
            </a:fld>
            <a:endParaRPr lang="en-US" dirty="0"/>
          </a:p>
        </p:txBody>
      </p:sp>
    </p:spTree>
    <p:extLst>
      <p:ext uri="{BB962C8B-B14F-4D97-AF65-F5344CB8AC3E}">
        <p14:creationId xmlns:p14="http://schemas.microsoft.com/office/powerpoint/2010/main" val="314390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a:t>
            </a:fld>
            <a:endParaRPr lang="en-US" dirty="0"/>
          </a:p>
        </p:txBody>
      </p:sp>
    </p:spTree>
    <p:extLst>
      <p:ext uri="{BB962C8B-B14F-4D97-AF65-F5344CB8AC3E}">
        <p14:creationId xmlns:p14="http://schemas.microsoft.com/office/powerpoint/2010/main" val="18140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11</a:t>
            </a:fld>
            <a:endParaRPr lang="en-US" dirty="0"/>
          </a:p>
        </p:txBody>
      </p:sp>
    </p:spTree>
    <p:extLst>
      <p:ext uri="{BB962C8B-B14F-4D97-AF65-F5344CB8AC3E}">
        <p14:creationId xmlns:p14="http://schemas.microsoft.com/office/powerpoint/2010/main" val="1992605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12</a:t>
            </a:fld>
            <a:endParaRPr lang="en-US" dirty="0"/>
          </a:p>
        </p:txBody>
      </p:sp>
    </p:spTree>
    <p:extLst>
      <p:ext uri="{BB962C8B-B14F-4D97-AF65-F5344CB8AC3E}">
        <p14:creationId xmlns:p14="http://schemas.microsoft.com/office/powerpoint/2010/main" val="169230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13</a:t>
            </a:fld>
            <a:endParaRPr lang="en-US" dirty="0"/>
          </a:p>
        </p:txBody>
      </p:sp>
    </p:spTree>
    <p:extLst>
      <p:ext uri="{BB962C8B-B14F-4D97-AF65-F5344CB8AC3E}">
        <p14:creationId xmlns:p14="http://schemas.microsoft.com/office/powerpoint/2010/main" val="2948315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14</a:t>
            </a:fld>
            <a:endParaRPr lang="en-US" dirty="0"/>
          </a:p>
        </p:txBody>
      </p:sp>
    </p:spTree>
    <p:extLst>
      <p:ext uri="{BB962C8B-B14F-4D97-AF65-F5344CB8AC3E}">
        <p14:creationId xmlns:p14="http://schemas.microsoft.com/office/powerpoint/2010/main" val="181520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15</a:t>
            </a:fld>
            <a:endParaRPr lang="en-US" dirty="0"/>
          </a:p>
        </p:txBody>
      </p:sp>
    </p:spTree>
    <p:extLst>
      <p:ext uri="{BB962C8B-B14F-4D97-AF65-F5344CB8AC3E}">
        <p14:creationId xmlns:p14="http://schemas.microsoft.com/office/powerpoint/2010/main" val="418575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16</a:t>
            </a:fld>
            <a:endParaRPr lang="en-US" dirty="0"/>
          </a:p>
        </p:txBody>
      </p:sp>
    </p:spTree>
    <p:extLst>
      <p:ext uri="{BB962C8B-B14F-4D97-AF65-F5344CB8AC3E}">
        <p14:creationId xmlns:p14="http://schemas.microsoft.com/office/powerpoint/2010/main" val="339735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17</a:t>
            </a:fld>
            <a:endParaRPr lang="en-US" dirty="0"/>
          </a:p>
        </p:txBody>
      </p:sp>
    </p:spTree>
    <p:extLst>
      <p:ext uri="{BB962C8B-B14F-4D97-AF65-F5344CB8AC3E}">
        <p14:creationId xmlns:p14="http://schemas.microsoft.com/office/powerpoint/2010/main" val="1301397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18</a:t>
            </a:fld>
            <a:endParaRPr lang="en-US" dirty="0"/>
          </a:p>
        </p:txBody>
      </p:sp>
    </p:spTree>
    <p:extLst>
      <p:ext uri="{BB962C8B-B14F-4D97-AF65-F5344CB8AC3E}">
        <p14:creationId xmlns:p14="http://schemas.microsoft.com/office/powerpoint/2010/main" val="330908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2</a:t>
            </a:fld>
            <a:endParaRPr lang="en-US" dirty="0"/>
          </a:p>
        </p:txBody>
      </p:sp>
    </p:spTree>
    <p:extLst>
      <p:ext uri="{BB962C8B-B14F-4D97-AF65-F5344CB8AC3E}">
        <p14:creationId xmlns:p14="http://schemas.microsoft.com/office/powerpoint/2010/main" val="254159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3</a:t>
            </a:fld>
            <a:endParaRPr lang="en-US"/>
          </a:p>
        </p:txBody>
      </p:sp>
    </p:spTree>
    <p:extLst>
      <p:ext uri="{BB962C8B-B14F-4D97-AF65-F5344CB8AC3E}">
        <p14:creationId xmlns:p14="http://schemas.microsoft.com/office/powerpoint/2010/main" val="268607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4</a:t>
            </a:fld>
            <a:endParaRPr lang="en-US"/>
          </a:p>
        </p:txBody>
      </p:sp>
    </p:spTree>
    <p:extLst>
      <p:ext uri="{BB962C8B-B14F-4D97-AF65-F5344CB8AC3E}">
        <p14:creationId xmlns:p14="http://schemas.microsoft.com/office/powerpoint/2010/main" val="341839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6</a:t>
            </a:fld>
            <a:endParaRPr lang="en-US"/>
          </a:p>
        </p:txBody>
      </p:sp>
    </p:spTree>
    <p:extLst>
      <p:ext uri="{BB962C8B-B14F-4D97-AF65-F5344CB8AC3E}">
        <p14:creationId xmlns:p14="http://schemas.microsoft.com/office/powerpoint/2010/main" val="180324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7</a:t>
            </a:fld>
            <a:endParaRPr lang="en-US"/>
          </a:p>
        </p:txBody>
      </p:sp>
    </p:spTree>
    <p:extLst>
      <p:ext uri="{BB962C8B-B14F-4D97-AF65-F5344CB8AC3E}">
        <p14:creationId xmlns:p14="http://schemas.microsoft.com/office/powerpoint/2010/main" val="639998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951F02-236F-46CE-BB96-808C55308CF6}" type="slidenum">
              <a:rPr lang="en-US" smtClean="0"/>
              <a:t>8</a:t>
            </a:fld>
            <a:endParaRPr lang="en-US"/>
          </a:p>
        </p:txBody>
      </p:sp>
    </p:spTree>
    <p:extLst>
      <p:ext uri="{BB962C8B-B14F-4D97-AF65-F5344CB8AC3E}">
        <p14:creationId xmlns:p14="http://schemas.microsoft.com/office/powerpoint/2010/main" val="244288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9</a:t>
            </a:fld>
            <a:endParaRPr lang="en-US" dirty="0"/>
          </a:p>
        </p:txBody>
      </p:sp>
    </p:spTree>
    <p:extLst>
      <p:ext uri="{BB962C8B-B14F-4D97-AF65-F5344CB8AC3E}">
        <p14:creationId xmlns:p14="http://schemas.microsoft.com/office/powerpoint/2010/main" val="1802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951F02-236F-46CE-BB96-808C55308CF6}" type="slidenum">
              <a:rPr lang="en-US" smtClean="0"/>
              <a:t>10</a:t>
            </a:fld>
            <a:endParaRPr lang="en-US" dirty="0"/>
          </a:p>
        </p:txBody>
      </p:sp>
    </p:spTree>
    <p:extLst>
      <p:ext uri="{BB962C8B-B14F-4D97-AF65-F5344CB8AC3E}">
        <p14:creationId xmlns:p14="http://schemas.microsoft.com/office/powerpoint/2010/main" val="32883832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A black and white logo&#10;&#10;Description automatically generated with medium confidence">
            <a:extLst>
              <a:ext uri="{FF2B5EF4-FFF2-40B4-BE49-F238E27FC236}">
                <a16:creationId xmlns:a16="http://schemas.microsoft.com/office/drawing/2014/main" id="{FF92F010-9CCF-DB41-8915-90A0D84AEDAD}"/>
              </a:ext>
            </a:extLst>
          </p:cNvPr>
          <p:cNvPicPr>
            <a:picLocks noChangeAspect="1"/>
          </p:cNvPicPr>
          <p:nvPr userDrawn="1"/>
        </p:nvPicPr>
        <p:blipFill>
          <a:blip r:embed="rId3"/>
          <a:stretch>
            <a:fillRect/>
          </a:stretch>
        </p:blipFill>
        <p:spPr>
          <a:xfrm>
            <a:off x="831850" y="5766134"/>
            <a:ext cx="2724150" cy="626555"/>
          </a:xfrm>
          <a:prstGeom prst="rect">
            <a:avLst/>
          </a:prstGeom>
        </p:spPr>
      </p:pic>
    </p:spTree>
    <p:extLst>
      <p:ext uri="{BB962C8B-B14F-4D97-AF65-F5344CB8AC3E}">
        <p14:creationId xmlns:p14="http://schemas.microsoft.com/office/powerpoint/2010/main" val="3674200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99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3709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6495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a:xfrm>
            <a:off x="2203862" y="365125"/>
            <a:ext cx="9552709" cy="1325563"/>
          </a:xfrm>
        </p:spPr>
        <p:txBody>
          <a:bodyPr/>
          <a:lstStyle>
            <a:lvl1pPr>
              <a:defRPr>
                <a:solidFill>
                  <a:srgbClr val="274269"/>
                </a:solidFill>
              </a:defRPr>
            </a:lvl1pPr>
          </a:lstStyle>
          <a:p>
            <a:r>
              <a:rPr lang="en-US"/>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64188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325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54583F2-927E-4864-AB6D-A5E4CF3355D9}" type="slidenum">
              <a:rPr lang="en-US" altLang="en-US"/>
              <a:pPr>
                <a:defRPr/>
              </a:pPr>
              <a:t>‹#›</a:t>
            </a:fld>
            <a:endParaRPr lang="en-US" altLang="en-US" dirty="0"/>
          </a:p>
        </p:txBody>
      </p:sp>
    </p:spTree>
    <p:extLst>
      <p:ext uri="{BB962C8B-B14F-4D97-AF65-F5344CB8AC3E}">
        <p14:creationId xmlns:p14="http://schemas.microsoft.com/office/powerpoint/2010/main" val="62154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4808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96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431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56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a:xfrm>
            <a:off x="2203862" y="365125"/>
            <a:ext cx="9552709" cy="1325563"/>
          </a:xfrm>
        </p:spPr>
        <p:txBody>
          <a:bodyPr/>
          <a:lstStyle>
            <a:lvl1pPr>
              <a:defRPr>
                <a:solidFill>
                  <a:srgbClr val="274269"/>
                </a:solidFill>
              </a:defRPr>
            </a:lvl1pPr>
          </a:lstStyle>
          <a:p>
            <a:r>
              <a:rPr lang="en-US"/>
              <a:t>Click to edit Master title style</a:t>
            </a:r>
          </a:p>
        </p:txBody>
      </p:sp>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89708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EF8C-AB67-964D-95B4-3BD9ABC460DB}"/>
              </a:ext>
            </a:extLst>
          </p:cNvPr>
          <p:cNvSpPr>
            <a:spLocks noGrp="1"/>
          </p:cNvSpPr>
          <p:nvPr>
            <p:ph type="title"/>
          </p:nvPr>
        </p:nvSpPr>
        <p:spPr/>
        <p:txBody>
          <a:bodyPr/>
          <a:lstStyle>
            <a:lvl1pPr>
              <a:defRPr>
                <a:solidFill>
                  <a:srgbClr val="27426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91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AC4782-B34A-495C-9FB5-918532A97EA9}"/>
              </a:ext>
            </a:extLst>
          </p:cNvPr>
          <p:cNvPicPr>
            <a:picLocks noChangeAspect="1"/>
          </p:cNvPicPr>
          <p:nvPr userDrawn="1"/>
        </p:nvPicPr>
        <p:blipFill>
          <a:blip r:embed="rId2"/>
          <a:stretch>
            <a:fillRect/>
          </a:stretch>
        </p:blipFill>
        <p:spPr>
          <a:xfrm>
            <a:off x="0" y="0"/>
            <a:ext cx="7620000" cy="6858000"/>
          </a:xfrm>
          <a:prstGeom prst="rect">
            <a:avLst/>
          </a:prstGeom>
        </p:spPr>
      </p:pic>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9477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433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Tree>
    <p:extLst>
      <p:ext uri="{BB962C8B-B14F-4D97-AF65-F5344CB8AC3E}">
        <p14:creationId xmlns:p14="http://schemas.microsoft.com/office/powerpoint/2010/main" val="4060944526"/>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0" r:id="rId3"/>
    <p:sldLayoutId id="2147483660" r:id="rId4"/>
    <p:sldLayoutId id="2147483661" r:id="rId5"/>
    <p:sldLayoutId id="2147483662" r:id="rId6"/>
    <p:sldLayoutId id="2147483663" r:id="rId7"/>
  </p:sldLayoutIdLst>
  <p:hf hdr="0" ftr="0" dt="0"/>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CB2B27-B821-7B47-8598-442910911A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24D414D7-9C74-E349-84DC-FEBA3DF1D8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Tree>
    <p:extLst>
      <p:ext uri="{BB962C8B-B14F-4D97-AF65-F5344CB8AC3E}">
        <p14:creationId xmlns:p14="http://schemas.microsoft.com/office/powerpoint/2010/main" val="363218852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Lst>
  <p:hf hdr="0" ftr="0" dt="0"/>
  <p:txStyles>
    <p:titleStyle>
      <a:lvl1pPr algn="l" defTabSz="914400" rtl="0" eaLnBrk="1" latinLnBrk="0" hangingPunct="1">
        <a:lnSpc>
          <a:spcPct val="90000"/>
        </a:lnSpc>
        <a:spcBef>
          <a:spcPct val="0"/>
        </a:spcBef>
        <a:buNone/>
        <a:defRPr sz="44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8" Type="http://schemas.openxmlformats.org/officeDocument/2006/relationships/hyperlink" Target="https://covid19community.nih.gov/sites/default/files/2020-11/ESP_Together%20Female%20FB.png" TargetMode="External"/><Relationship Id="rId3" Type="http://schemas.openxmlformats.org/officeDocument/2006/relationships/hyperlink" Target="https://go.usa.gov/xA6h2"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covid19community.nih.gov/sites/default/files/2020-11/ESP_Together%20Collage.png" TargetMode="External"/><Relationship Id="rId5" Type="http://schemas.openxmlformats.org/officeDocument/2006/relationships/hyperlink" Target="https://covid19community.nih.gov/sites/default/files/2020-11/ESP_Together%20Collage%20FB.png" TargetMode="External"/><Relationship Id="rId4" Type="http://schemas.openxmlformats.org/officeDocument/2006/relationships/image" Target="../media/image20.png"/><Relationship Id="rId9" Type="http://schemas.openxmlformats.org/officeDocument/2006/relationships/hyperlink" Target="https://covid19community.nih.gov/sites/default/files/2020-11/ESP_Together%20Female.png"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covid19community.nih.gov/sites/default/files/2020-10/OneThing_Woman_FB_0.png" TargetMode="External"/><Relationship Id="rId3" Type="http://schemas.openxmlformats.org/officeDocument/2006/relationships/hyperlink" Target="https://go.usa.gov/xfShb" TargetMode="External"/><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covid19community.nih.gov/sites/default/files/2020-10/OneThing_Man_TW.jpg" TargetMode="External"/><Relationship Id="rId5" Type="http://schemas.openxmlformats.org/officeDocument/2006/relationships/hyperlink" Target="https://covid19community.nih.gov/sites/default/files/2020-10/OneThing_Man_FB_0.png" TargetMode="External"/><Relationship Id="rId4" Type="http://schemas.openxmlformats.org/officeDocument/2006/relationships/image" Target="../media/image22.png"/><Relationship Id="rId9" Type="http://schemas.openxmlformats.org/officeDocument/2006/relationships/hyperlink" Target="https://covid19community.nih.gov/sites/default/files/2020-10/OneThing_Woman_TW.jpg"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covid19community.nih.gov/sites/default/files/2020-10/ESP_My%20Community_Woman_FB.jpg" TargetMode="External"/><Relationship Id="rId3" Type="http://schemas.openxmlformats.org/officeDocument/2006/relationships/hyperlink" Target="https://go.usa.gov/xA6h2" TargetMode="External"/><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covid19community.nih.gov/sites/default/files/2020-10/ESP_My%20Community_Man_TW.jpg" TargetMode="External"/><Relationship Id="rId5" Type="http://schemas.openxmlformats.org/officeDocument/2006/relationships/hyperlink" Target="https://covid19community.nih.gov/sites/default/files/2020-10/ESP_My%20Community_Man_FB.jpg" TargetMode="External"/><Relationship Id="rId4" Type="http://schemas.openxmlformats.org/officeDocument/2006/relationships/image" Target="../media/image24.jpeg"/><Relationship Id="rId9" Type="http://schemas.openxmlformats.org/officeDocument/2006/relationships/hyperlink" Target="https://covid19community.nih.gov/sites/default/files/2020-10/ESP_My%20Community_Woman_TW.jp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ovid19community.nih.gov/sites/default/files/2020-11/FB_CC_5.png" TargetMode="External"/><Relationship Id="rId3" Type="http://schemas.openxmlformats.org/officeDocument/2006/relationships/hyperlink" Target="https://go.usa.gov/xA6KV" TargetMode="External"/><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covid19community.nih.gov/sites/default/files/2020-11/TW_CC_4.png" TargetMode="External"/><Relationship Id="rId5" Type="http://schemas.openxmlformats.org/officeDocument/2006/relationships/hyperlink" Target="https://covid19community.nih.gov/sites/default/files/2020-11/FB_CC_4.png" TargetMode="External"/><Relationship Id="rId4" Type="http://schemas.openxmlformats.org/officeDocument/2006/relationships/image" Target="../media/image26.png"/><Relationship Id="rId9" Type="http://schemas.openxmlformats.org/officeDocument/2006/relationships/hyperlink" Target="https://covid19community.nih.gov/sites/default/files/2020-11/TW_CC_5.p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covid19community.nih.gov/sites/default/files/2020-11/ESP_Together%20Female%20FB.png" TargetMode="External"/><Relationship Id="rId3" Type="http://schemas.openxmlformats.org/officeDocument/2006/relationships/hyperlink" Target="https://go.usa.gov/xA6h2" TargetMode="External"/><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covid19community.nih.gov/sites/default/files/2020-11/ESP_Together%20Male.png" TargetMode="External"/><Relationship Id="rId5" Type="http://schemas.openxmlformats.org/officeDocument/2006/relationships/hyperlink" Target="https://covid19community.nih.gov/sites/default/files/2020-11/ESP_Together%20Male%20FB.png" TargetMode="External"/><Relationship Id="rId4" Type="http://schemas.openxmlformats.org/officeDocument/2006/relationships/image" Target="../media/image28.png"/><Relationship Id="rId9" Type="http://schemas.openxmlformats.org/officeDocument/2006/relationships/hyperlink" Target="https://covid19community.nih.gov/sites/default/files/2020-11/ESP_Together%20Female.png"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ovid19community.nih.gov/sites/default/files/2020-11/FB_Treatments1.png" TargetMode="External"/><Relationship Id="rId3" Type="http://schemas.openxmlformats.org/officeDocument/2006/relationships/hyperlink" Target="https://go.usa.gov/xA6KG" TargetMode="Externa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covid19community.nih.gov/sites/default/files/2021-02/HelpUsCreate_Collage_TW_updated.png" TargetMode="External"/><Relationship Id="rId5" Type="http://schemas.openxmlformats.org/officeDocument/2006/relationships/hyperlink" Target="https://covid19community.nih.gov/sites/default/files/2020-11/FB_TreatmentsVaccines3.png" TargetMode="External"/><Relationship Id="rId4" Type="http://schemas.openxmlformats.org/officeDocument/2006/relationships/image" Target="../media/image29.png"/><Relationship Id="rId9" Type="http://schemas.openxmlformats.org/officeDocument/2006/relationships/hyperlink" Target="https://covid19community.nih.gov/sites/default/files/2020-10/LetsCreate_Collage_TW.pn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go.usa.gov/xA6h2" TargetMode="External"/><Relationship Id="rId7" Type="http://schemas.openxmlformats.org/officeDocument/2006/relationships/hyperlink" Target="https://covid19community.nih.gov/sites/default/files/2020-11/ESP_Help%20us%20Collage.pn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covid19community.nih.gov/sites/default/files/2020-11/ESP_Help%20us%20Collage%20FB.png" TargetMode="External"/><Relationship Id="rId5" Type="http://schemas.openxmlformats.org/officeDocument/2006/relationships/image" Target="../media/image31.png"/><Relationship Id="rId10" Type="http://schemas.openxmlformats.org/officeDocument/2006/relationships/hyperlink" Target="https://covid19community.nih.gov/sites/default/files/2020-11/ESP_Help%20us%20Collage%202.png" TargetMode="External"/><Relationship Id="rId4" Type="http://schemas.openxmlformats.org/officeDocument/2006/relationships/hyperlink" Target="https://go.usa.gov/xfShb" TargetMode="External"/><Relationship Id="rId9" Type="http://schemas.openxmlformats.org/officeDocument/2006/relationships/hyperlink" Target="https://covid19community.nih.gov/sites/default/files/2020-11/ESP_Help%20us%20Collage%202%20FB.pn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ombatcovid.hhs.gov/"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combatecovid.hhs.go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ovid19community.nih.gov/resources/ensuring-inclusi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covid19community.nih.gov/resources/understanding-clinical-trials" TargetMode="External"/><Relationship Id="rId4" Type="http://schemas.openxmlformats.org/officeDocument/2006/relationships/hyperlink" Target="https://covid19community.nih.gov/resources/learning-about-vaccin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hyperlink" Target="https://combatecovid.hhs.gov/" TargetMode="External"/><Relationship Id="rId3" Type="http://schemas.openxmlformats.org/officeDocument/2006/relationships/hyperlink" Target="https://covid19community.nih.gov/" TargetMode="External"/><Relationship Id="rId7" Type="http://schemas.openxmlformats.org/officeDocument/2006/relationships/hyperlink" Target="https://combatcovid.hhs.gov/"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salud.nih.gov/" TargetMode="External"/><Relationship Id="rId5" Type="http://schemas.openxmlformats.org/officeDocument/2006/relationships/hyperlink" Target="https://covid19.nih.gov/" TargetMode="External"/><Relationship Id="rId10" Type="http://schemas.openxmlformats.org/officeDocument/2006/relationships/hyperlink" Target="https://go.usa.gov/xAsax" TargetMode="External"/><Relationship Id="rId4" Type="http://schemas.openxmlformats.org/officeDocument/2006/relationships/hyperlink" Target="https://covid19community.nih.gov/espanol" TargetMode="External"/><Relationship Id="rId9" Type="http://schemas.openxmlformats.org/officeDocument/2006/relationships/hyperlink" Target="https://covid19community.nih.gov/event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vid19community.nih.gov/sites/default/files/2020-12/CEAL%20Infographics_Vaccine%20Journey_SPANISH_12.1.20.jpg" TargetMode="External"/><Relationship Id="rId2" Type="http://schemas.openxmlformats.org/officeDocument/2006/relationships/hyperlink" Target="https://covid19community.nih.gov/sites/default/files/2020-12/CEAL%20Infographics_Vaccine%20Journey_12.1.20.jpg" TargetMode="Externa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hyperlink" Target="https://covid19community.nih.gov/journey-of-a-vaccine-card-download"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nlm.nih.gov/oet/ed/ceal/participating-in-a-clinical-trial-what-to-know.html" TargetMode="External"/><Relationship Id="rId13" Type="http://schemas.openxmlformats.org/officeDocument/2006/relationships/hyperlink" Target="https://www.nlm.nih.gov/oet/ed/ceal/how-are-vaccines-tested-spanish.html" TargetMode="External"/><Relationship Id="rId3" Type="http://schemas.openxmlformats.org/officeDocument/2006/relationships/hyperlink" Target="https://go.usa.gov/xA6Ks" TargetMode="External"/><Relationship Id="rId7" Type="http://schemas.openxmlformats.org/officeDocument/2006/relationships/hyperlink" Target="https://www.nlm.nih.gov/oet/ed/ceal/should-i-participate-in-a-clinical-trial-spanish.html" TargetMode="External"/><Relationship Id="rId12" Type="http://schemas.openxmlformats.org/officeDocument/2006/relationships/hyperlink" Target="https://www.nlm.nih.gov/oet/ed/ceal/how-are-vaccines-tested.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nlm.nih.gov/oet/ed/ceal/should-i-participate-in-a-clinical-trial.html" TargetMode="External"/><Relationship Id="rId11" Type="http://schemas.openxmlformats.org/officeDocument/2006/relationships/hyperlink" Target="https://www.nlm.nih.gov/oet/ed/ceal/what-is-a-vaccine-spanish.html" TargetMode="External"/><Relationship Id="rId5" Type="http://schemas.openxmlformats.org/officeDocument/2006/relationships/hyperlink" Target="https://www.nlm.nih.gov/oet/ed/ceal/what-is-a-clinical-trial-spanish.html" TargetMode="External"/><Relationship Id="rId10" Type="http://schemas.openxmlformats.org/officeDocument/2006/relationships/hyperlink" Target="https://www.nlm.nih.gov/oet/ed/ceal/what-is-a-vaccine.html" TargetMode="External"/><Relationship Id="rId4" Type="http://schemas.openxmlformats.org/officeDocument/2006/relationships/hyperlink" Target="https://www.nlm.nih.gov/oet/ed/ceal/what-is-a-clinical-trial.html" TargetMode="External"/><Relationship Id="rId9" Type="http://schemas.openxmlformats.org/officeDocument/2006/relationships/hyperlink" Target="https://www.nlm.nih.gov/oet/ed/ceal/participating-in-a-clinical-trial-what-to-know-spanish.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dc.gov/coronavirus/2019-ncov/vaccines/toolkits/community-organization.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www.cdc.gov/coronavirus/2019-ncov/vaccines/toolkits/essential-workers.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ovid19community.nih.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ovid19community.nih.gov/sites/default/files/2020-11/FB_CC_3.png" TargetMode="External"/><Relationship Id="rId3" Type="http://schemas.openxmlformats.org/officeDocument/2006/relationships/hyperlink" Target="https://go.usa.gov/xfShb"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covid19community.nih.gov/sites/default/files/2020-10/ConquerTogether_Collage_TW.png" TargetMode="External"/><Relationship Id="rId5" Type="http://schemas.openxmlformats.org/officeDocument/2006/relationships/hyperlink" Target="https://covid19community.nih.gov/sites/default/files/2020-11/FB_CC_2.png" TargetMode="External"/><Relationship Id="rId10" Type="http://schemas.openxmlformats.org/officeDocument/2006/relationships/hyperlink" Target="https://covid19community.nih.gov/sites/default/files/2020-10/OneThing_Woman_TW.jpg" TargetMode="External"/><Relationship Id="rId4" Type="http://schemas.openxmlformats.org/officeDocument/2006/relationships/image" Target="../media/image18.png"/><Relationship Id="rId9" Type="http://schemas.openxmlformats.org/officeDocument/2006/relationships/hyperlink" Target="https://covid19community.nih.gov/sites/default/files/2020-11/TW_CC_3.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C46B5-E01B-0A48-BF7E-0702306215E0}"/>
              </a:ext>
            </a:extLst>
          </p:cNvPr>
          <p:cNvSpPr>
            <a:spLocks noGrp="1"/>
          </p:cNvSpPr>
          <p:nvPr>
            <p:ph type="title"/>
          </p:nvPr>
        </p:nvSpPr>
        <p:spPr/>
        <p:txBody>
          <a:bodyPr>
            <a:noAutofit/>
          </a:bodyPr>
          <a:lstStyle/>
          <a:p>
            <a:r>
              <a:rPr lang="en-US" sz="4800" dirty="0">
                <a:latin typeface="Arial"/>
                <a:cs typeface="Arial"/>
              </a:rPr>
              <a:t>NIH CEAL Content Toolkit</a:t>
            </a:r>
            <a:endParaRPr lang="en-US" sz="4800" dirty="0"/>
          </a:p>
        </p:txBody>
      </p:sp>
      <p:sp>
        <p:nvSpPr>
          <p:cNvPr id="5" name="Text Placeholder 4">
            <a:extLst>
              <a:ext uri="{FF2B5EF4-FFF2-40B4-BE49-F238E27FC236}">
                <a16:creationId xmlns:a16="http://schemas.microsoft.com/office/drawing/2014/main" id="{7D53B4F8-39CF-0644-A97C-7A3E309F7149}"/>
              </a:ext>
            </a:extLst>
          </p:cNvPr>
          <p:cNvSpPr>
            <a:spLocks noGrp="1"/>
          </p:cNvSpPr>
          <p:nvPr>
            <p:ph type="body" idx="1"/>
          </p:nvPr>
        </p:nvSpPr>
        <p:spPr>
          <a:xfrm>
            <a:off x="831850" y="4163578"/>
            <a:ext cx="6388100" cy="1342487"/>
          </a:xfrm>
        </p:spPr>
        <p:txBody>
          <a:bodyPr>
            <a:normAutofit/>
          </a:bodyPr>
          <a:lstStyle/>
          <a:p>
            <a:r>
              <a:rPr lang="en-US" dirty="0"/>
              <a:t>Last updated 2/10/2021</a:t>
            </a:r>
          </a:p>
          <a:p>
            <a:endParaRPr lang="en-US" sz="1600" i="1" dirty="0"/>
          </a:p>
        </p:txBody>
      </p:sp>
      <p:pic>
        <p:nvPicPr>
          <p:cNvPr id="6" name="Picture 5" descr="Logo of the National Institutes of Health Community Engagement Alliance.">
            <a:extLst>
              <a:ext uri="{FF2B5EF4-FFF2-40B4-BE49-F238E27FC236}">
                <a16:creationId xmlns:a16="http://schemas.microsoft.com/office/drawing/2014/main" id="{C134EC34-D7A6-4336-BF40-E58D86F003E7}"/>
              </a:ext>
            </a:extLst>
          </p:cNvPr>
          <p:cNvPicPr>
            <a:picLocks noChangeAspect="1"/>
          </p:cNvPicPr>
          <p:nvPr/>
        </p:nvPicPr>
        <p:blipFill>
          <a:blip r:embed="rId3"/>
          <a:stretch>
            <a:fillRect/>
          </a:stretch>
        </p:blipFill>
        <p:spPr>
          <a:xfrm>
            <a:off x="831850" y="5738245"/>
            <a:ext cx="3810000" cy="622300"/>
          </a:xfrm>
          <a:prstGeom prst="rect">
            <a:avLst/>
          </a:prstGeom>
        </p:spPr>
      </p:pic>
      <p:pic>
        <p:nvPicPr>
          <p:cNvPr id="8" name="Picture 7" descr="Photographs of six adults of various ages, genders, races, ethnicities, and occupations.">
            <a:extLst>
              <a:ext uri="{FF2B5EF4-FFF2-40B4-BE49-F238E27FC236}">
                <a16:creationId xmlns:a16="http://schemas.microsoft.com/office/drawing/2014/main" id="{23830807-161F-40B3-BAB1-C89F46798D05}"/>
              </a:ext>
            </a:extLst>
          </p:cNvPr>
          <p:cNvPicPr>
            <a:picLocks noChangeAspect="1"/>
          </p:cNvPicPr>
          <p:nvPr/>
        </p:nvPicPr>
        <p:blipFill>
          <a:blip r:embed="rId4"/>
          <a:stretch>
            <a:fillRect/>
          </a:stretch>
        </p:blipFill>
        <p:spPr>
          <a:xfrm>
            <a:off x="7365305" y="0"/>
            <a:ext cx="4536948" cy="6858000"/>
          </a:xfrm>
          <a:prstGeom prst="rect">
            <a:avLst/>
          </a:prstGeom>
        </p:spPr>
      </p:pic>
    </p:spTree>
    <p:extLst>
      <p:ext uri="{BB962C8B-B14F-4D97-AF65-F5344CB8AC3E}">
        <p14:creationId xmlns:p14="http://schemas.microsoft.com/office/powerpoint/2010/main" val="84260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Community Partners (Spanish)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5160563"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s-ES" sz="1400" dirty="0">
                <a:latin typeface="Arial"/>
                <a:cs typeface="Arial"/>
              </a:rPr>
              <a:t>¿Está interesado en ayudar a su comunidad a combatir el COVID-19? Encuentre recursos sobre las vacunas, cómo se desarrollan y la importancia de tener representación de personas de diversas razas y etnias en los estudios de investigación: </a:t>
            </a:r>
            <a:r>
              <a:rPr lang="es-ES" sz="1400" dirty="0">
                <a:latin typeface="Arial"/>
                <a:cs typeface="Arial"/>
                <a:hlinkClick r:id="rId3" tooltip=" La Alianza de Participación Comunitaria (CEAL, Community Engagement Alliance) contra las disparidades del COVID-19 "/>
              </a:rPr>
              <a:t>https://go.usa.gov/xA6h2</a:t>
            </a:r>
            <a:r>
              <a:rPr lang="es-ES" sz="1400" dirty="0">
                <a:latin typeface="Arial"/>
                <a:cs typeface="Arial"/>
              </a:rPr>
              <a:t> </a:t>
            </a:r>
            <a:endParaRPr lang="es-ES" sz="1600" i="1" dirty="0"/>
          </a:p>
          <a:p>
            <a:pPr marL="0" indent="0">
              <a:buNone/>
            </a:pPr>
            <a:r>
              <a:rPr lang="en-US" sz="1600" i="1" dirty="0"/>
              <a:t>Twitter</a:t>
            </a:r>
          </a:p>
          <a:p>
            <a:pPr marL="0" indent="0">
              <a:spcBef>
                <a:spcPts val="300"/>
              </a:spcBef>
              <a:buNone/>
            </a:pPr>
            <a:r>
              <a:rPr lang="es-ES" sz="1400" dirty="0">
                <a:latin typeface="Arial"/>
                <a:cs typeface="Arial"/>
              </a:rPr>
              <a:t>¿Busca formas de hablar con miembros de su comunidad sobre el COVID-19? Comparta recursos sobre vacunas, cómo se crean y la importancia de ser incluido en estudios de investigación: </a:t>
            </a:r>
            <a:r>
              <a:rPr lang="es-ES" sz="1400" dirty="0">
                <a:latin typeface="Arial"/>
                <a:cs typeface="Arial"/>
                <a:hlinkClick r:id="rId3" tooltip=" La Alianza de Participación Comunitaria (CEAL, Community Engagement Alliance) contra las disparidades del COVID-19 "/>
              </a:rPr>
              <a:t>https://go.usa.gov/xA6h2</a:t>
            </a:r>
            <a:r>
              <a:rPr lang="es-ES" sz="1400" dirty="0">
                <a:latin typeface="Arial"/>
                <a:cs typeface="Arial"/>
              </a:rPr>
              <a:t> #ConquerCOVID19 #NIHCEAL</a:t>
            </a:r>
            <a:endParaRPr lang="es-ES" dirty="0"/>
          </a:p>
        </p:txBody>
      </p:sp>
      <p:sp>
        <p:nvSpPr>
          <p:cNvPr id="3" name="TextBox 2">
            <a:extLst>
              <a:ext uri="{FF2B5EF4-FFF2-40B4-BE49-F238E27FC236}">
                <a16:creationId xmlns:a16="http://schemas.microsoft.com/office/drawing/2014/main" id="{C28B94AD-3D42-AB49-B1E4-155FF41F26E5}"/>
              </a:ext>
            </a:extLst>
          </p:cNvPr>
          <p:cNvSpPr txBox="1"/>
          <p:nvPr/>
        </p:nvSpPr>
        <p:spPr>
          <a:xfrm>
            <a:off x="6098044" y="1716482"/>
            <a:ext cx="2939143" cy="338554"/>
          </a:xfrm>
          <a:prstGeom prst="rect">
            <a:avLst/>
          </a:prstGeom>
          <a:noFill/>
        </p:spPr>
        <p:txBody>
          <a:bodyPr wrap="square" rtlCol="0">
            <a:spAutoFit/>
          </a:bodyPr>
          <a:lstStyle/>
          <a:p>
            <a:r>
              <a:rPr lang="en-US" sz="1600" b="1" dirty="0"/>
              <a:t>IMAGE OPTIONS</a:t>
            </a:r>
          </a:p>
        </p:txBody>
      </p:sp>
      <p:pic>
        <p:nvPicPr>
          <p:cNvPr id="7" name="Picture 6" descr="A Spanish-language social media card that reads “Juntos podermos vencer el COVID-19. Más información: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A730FFB5-0A34-4920-BF5D-C1FFAB2BF130}"/>
              </a:ext>
            </a:extLst>
          </p:cNvPr>
          <p:cNvPicPr>
            <a:picLocks noChangeAspect="1"/>
          </p:cNvPicPr>
          <p:nvPr/>
        </p:nvPicPr>
        <p:blipFill>
          <a:blip r:embed="rId4"/>
          <a:stretch>
            <a:fillRect/>
          </a:stretch>
        </p:blipFill>
        <p:spPr>
          <a:xfrm>
            <a:off x="6210470" y="2155230"/>
            <a:ext cx="3560064" cy="2002536"/>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5"/>
              </a:rPr>
              <a:t>Facebook image 1</a:t>
            </a:r>
            <a:endParaRPr lang="en-US" sz="1400" dirty="0"/>
          </a:p>
          <a:p>
            <a:r>
              <a:rPr lang="en-US" sz="1400">
                <a:hlinkClick r:id="rId6"/>
              </a:rPr>
              <a:t>Twitter image 1</a:t>
            </a:r>
            <a:endParaRPr lang="en-US" sz="1400" dirty="0"/>
          </a:p>
        </p:txBody>
      </p:sp>
      <p:pic>
        <p:nvPicPr>
          <p:cNvPr id="11" name="Picture 10" descr="A Spanish-language social media card that reads “Juntos podermos vencer el COVID-19. Más información: covid19community.nih.gov.” The card includes a photo of a woman wearing a mask and the logo of the National Institutes of Health.">
            <a:extLst>
              <a:ext uri="{FF2B5EF4-FFF2-40B4-BE49-F238E27FC236}">
                <a16:creationId xmlns:a16="http://schemas.microsoft.com/office/drawing/2014/main" id="{CEB24CF5-B11E-42C9-8BD8-98BCEBD6FD07}"/>
              </a:ext>
            </a:extLst>
          </p:cNvPr>
          <p:cNvPicPr>
            <a:picLocks noChangeAspect="1"/>
          </p:cNvPicPr>
          <p:nvPr/>
        </p:nvPicPr>
        <p:blipFill>
          <a:blip r:embed="rId7"/>
          <a:stretch>
            <a:fillRect/>
          </a:stretch>
        </p:blipFill>
        <p:spPr>
          <a:xfrm>
            <a:off x="6210470" y="4359053"/>
            <a:ext cx="3560064" cy="2002536"/>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949542" y="4359053"/>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8"/>
              </a:rPr>
              <a:t>Facebook image 2</a:t>
            </a:r>
            <a:endParaRPr lang="en-US" sz="1400" dirty="0"/>
          </a:p>
          <a:p>
            <a:r>
              <a:rPr lang="en-US" sz="1400">
                <a:hlinkClick r:id="rId9"/>
              </a:rPr>
              <a:t>Twitter image 2</a:t>
            </a:r>
            <a:endParaRPr lang="en-US" sz="1400" dirty="0"/>
          </a:p>
        </p:txBody>
      </p:sp>
    </p:spTree>
    <p:extLst>
      <p:ext uri="{BB962C8B-B14F-4D97-AF65-F5344CB8AC3E}">
        <p14:creationId xmlns:p14="http://schemas.microsoft.com/office/powerpoint/2010/main" val="369857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Diversity in Clinical Trials (English)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12530" cy="4667250"/>
          </a:xfrm>
        </p:spPr>
        <p:txBody>
          <a:bodyPr vert="horz" lIns="91440" tIns="45720" rIns="91440" bIns="45720" rtlCol="0" anchor="t">
            <a:noAutofit/>
          </a:bodyPr>
          <a:lstStyle/>
          <a:p>
            <a:pPr marL="0" indent="0">
              <a:buNone/>
            </a:pPr>
            <a:r>
              <a:rPr lang="en-US" sz="1600" b="1" dirty="0">
                <a:latin typeface="Arial"/>
                <a:cs typeface="Arial"/>
              </a:rPr>
              <a:t>POST COPY</a:t>
            </a:r>
            <a:endParaRPr lang="en-US" sz="1600" i="1" dirty="0">
              <a:latin typeface="Arial"/>
              <a:cs typeface="Arial"/>
            </a:endParaRPr>
          </a:p>
          <a:p>
            <a:pPr marL="0" indent="0">
              <a:buNone/>
            </a:pPr>
            <a:r>
              <a:rPr lang="en-US" sz="1600" i="1" dirty="0">
                <a:latin typeface="Arial"/>
                <a:cs typeface="Arial"/>
              </a:rPr>
              <a:t>Facebook</a:t>
            </a:r>
          </a:p>
          <a:p>
            <a:pPr marL="0" indent="0">
              <a:spcBef>
                <a:spcPts val="300"/>
              </a:spcBef>
              <a:spcAft>
                <a:spcPts val="1200"/>
              </a:spcAft>
              <a:buNone/>
            </a:pPr>
            <a:r>
              <a:rPr lang="en-US" sz="1400" dirty="0">
                <a:latin typeface="+mn-lt"/>
                <a:ea typeface="Calibri" panose="020F0502020204030204" pitchFamily="34" charset="0"/>
                <a:cs typeface="Arial"/>
              </a:rPr>
              <a:t>NIH is supporting clinical trials for COVID-19 to identify treatments and vaccines that are safe, effective, and work for the people who need them most. To conquer COVID-19, participation from every community is critical. Learn how your participation in clinical research can make a difference:</a:t>
            </a:r>
            <a:r>
              <a:rPr lang="en-US" sz="1400" dirty="0">
                <a:latin typeface="+mn-lt"/>
                <a:ea typeface="Calibri" panose="020F0502020204030204" pitchFamily="34" charset="0"/>
                <a:cs typeface="Calibri"/>
                <a:hlinkClick r:id="rId3"/>
              </a:rPr>
              <a:t> </a:t>
            </a:r>
            <a:r>
              <a:rPr lang="en-US" sz="1400" dirty="0">
                <a:solidFill>
                  <a:srgbClr val="0563C1"/>
                </a:solidFill>
                <a:latin typeface="+mn-lt"/>
                <a:ea typeface="Calibri" panose="020F0502020204030204" pitchFamily="34" charset="0"/>
                <a:cs typeface="Calibri"/>
                <a:hlinkClick r:id="rId3">
                  <a:extLst>
                    <a:ext uri="{A12FA001-AC4F-418D-AE19-62706E023703}">
                      <ahyp:hlinkClr xmlns:ahyp="http://schemas.microsoft.com/office/drawing/2018/hyperlinkcolor" val="tx"/>
                    </a:ext>
                  </a:extLst>
                </a:hlinkClick>
              </a:rPr>
              <a:t>https://go.usa.gov/xfShb</a:t>
            </a:r>
            <a:endParaRPr lang="en-US" sz="1600" i="1" dirty="0"/>
          </a:p>
          <a:p>
            <a:pPr marL="0" indent="0">
              <a:buNone/>
            </a:pPr>
            <a:r>
              <a:rPr lang="en-US" sz="1600" i="1" dirty="0">
                <a:latin typeface="Arial"/>
                <a:cs typeface="Arial"/>
              </a:rPr>
              <a:t>Twitter</a:t>
            </a:r>
          </a:p>
          <a:p>
            <a:pPr marL="0" indent="0">
              <a:spcBef>
                <a:spcPts val="300"/>
              </a:spcBef>
              <a:buNone/>
            </a:pPr>
            <a:r>
              <a:rPr lang="en-US" sz="1400" dirty="0">
                <a:latin typeface="Arial"/>
                <a:cs typeface="Arial"/>
              </a:rPr>
              <a:t>NIH is supporting clinical trials to develop #COVID19 treatments and vaccines that are safe, effective, &amp; work for the people who need them most. To #ConquerCOVID19, participation from every community is critical. Learn more: </a:t>
            </a:r>
            <a:r>
              <a:rPr lang="en-US" sz="1400" dirty="0">
                <a:solidFill>
                  <a:srgbClr val="0563C1"/>
                </a:solidFill>
                <a:latin typeface="Arial"/>
                <a:ea typeface="Calibri" panose="020F0502020204030204" pitchFamily="34" charset="0"/>
                <a:cs typeface="Calibri"/>
                <a:hlinkClick r:id="rId3">
                  <a:extLst>
                    <a:ext uri="{A12FA001-AC4F-418D-AE19-62706E023703}">
                      <ahyp:hlinkClr xmlns:ahyp="http://schemas.microsoft.com/office/drawing/2018/hyperlinkcolor" val="tx"/>
                    </a:ext>
                  </a:extLst>
                </a:hlinkClick>
              </a:rPr>
              <a:t>https://go.usa.gov/xfShb</a:t>
            </a:r>
            <a:r>
              <a:rPr lang="en-US" sz="1400" dirty="0">
                <a:latin typeface="Arial"/>
                <a:cs typeface="Arial"/>
              </a:rPr>
              <a:t> #NIHCEAL</a:t>
            </a:r>
            <a:endParaRPr lang="en-US" sz="1400"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7" name="Content Placeholder 5" descr="A social media card that reads “When my community was hurting, I did this one thing. I volunteered for research to put an end to COVID-19. I did something that made a difference.” The card includes a photo of a man holding a baby and the logo of the National Institutes of Health.">
            <a:extLst>
              <a:ext uri="{FF2B5EF4-FFF2-40B4-BE49-F238E27FC236}">
                <a16:creationId xmlns:a16="http://schemas.microsoft.com/office/drawing/2014/main" id="{1314C293-2D89-45A8-B9BB-DC3B0B7DC589}"/>
              </a:ext>
            </a:extLst>
          </p:cNvPr>
          <p:cNvPicPr>
            <a:picLocks noChangeAspect="1"/>
          </p:cNvPicPr>
          <p:nvPr/>
        </p:nvPicPr>
        <p:blipFill>
          <a:blip r:embed="rId4"/>
          <a:stretch>
            <a:fillRect/>
          </a:stretch>
        </p:blipFill>
        <p:spPr>
          <a:xfrm>
            <a:off x="5635264" y="2153956"/>
            <a:ext cx="3831772" cy="2005294"/>
          </a:xfrm>
          <a:prstGeom prst="rect">
            <a:avLst/>
          </a:prstGeom>
          <a:ln>
            <a:solidFill>
              <a:schemeClr val="tx1"/>
            </a:solidFill>
          </a:ln>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5"/>
              </a:rPr>
              <a:t>Facebook image 1</a:t>
            </a:r>
            <a:endParaRPr lang="en-US" sz="1400" dirty="0"/>
          </a:p>
          <a:p>
            <a:r>
              <a:rPr lang="en-US" sz="1400">
                <a:hlinkClick r:id="rId6"/>
              </a:rPr>
              <a:t>Twitter image 1</a:t>
            </a:r>
            <a:endParaRPr lang="en-US" sz="1400" dirty="0"/>
          </a:p>
        </p:txBody>
      </p:sp>
      <p:pic>
        <p:nvPicPr>
          <p:cNvPr id="8" name="Picture 7" descr="A social media card that reads “When my community was hurting, I did this one thing. I volunteered for research to put an end to COVID-19. I did something that made a difference.” The card includes a photo of a woman holding a baby and the logo of the National Institutes of Health.">
            <a:extLst>
              <a:ext uri="{FF2B5EF4-FFF2-40B4-BE49-F238E27FC236}">
                <a16:creationId xmlns:a16="http://schemas.microsoft.com/office/drawing/2014/main" id="{62582C86-49E7-4C46-8D8B-289C1228E181}"/>
              </a:ext>
            </a:extLst>
          </p:cNvPr>
          <p:cNvPicPr>
            <a:picLocks noChangeAspect="1"/>
          </p:cNvPicPr>
          <p:nvPr/>
        </p:nvPicPr>
        <p:blipFill>
          <a:blip r:embed="rId7"/>
          <a:stretch>
            <a:fillRect/>
          </a:stretch>
        </p:blipFill>
        <p:spPr>
          <a:xfrm>
            <a:off x="5635264" y="4359053"/>
            <a:ext cx="3831772" cy="1915886"/>
          </a:xfrm>
          <a:prstGeom prst="rect">
            <a:avLst/>
          </a:prstGeom>
          <a:ln>
            <a:solidFill>
              <a:srgbClr val="58595B"/>
            </a:solidFill>
          </a:ln>
        </p:spPr>
      </p:pic>
      <p:sp>
        <p:nvSpPr>
          <p:cNvPr id="9" name="TextBox 8">
            <a:extLst>
              <a:ext uri="{FF2B5EF4-FFF2-40B4-BE49-F238E27FC236}">
                <a16:creationId xmlns:a16="http://schemas.microsoft.com/office/drawing/2014/main" id="{0B9A0AE5-68D8-A149-897A-B6E19561ACF9}"/>
              </a:ext>
            </a:extLst>
          </p:cNvPr>
          <p:cNvSpPr txBox="1"/>
          <p:nvPr/>
        </p:nvSpPr>
        <p:spPr>
          <a:xfrm>
            <a:off x="9949542" y="4359053"/>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8"/>
              </a:rPr>
              <a:t>Facebook image 2</a:t>
            </a:r>
            <a:endParaRPr lang="en-US" sz="1400" dirty="0"/>
          </a:p>
          <a:p>
            <a:r>
              <a:rPr lang="en-US" sz="1400">
                <a:hlinkClick r:id="rId9"/>
              </a:rPr>
              <a:t>Twitter image 2</a:t>
            </a:r>
            <a:endParaRPr lang="en-US" sz="1400" dirty="0"/>
          </a:p>
        </p:txBody>
      </p:sp>
    </p:spTree>
    <p:extLst>
      <p:ext uri="{BB962C8B-B14F-4D97-AF65-F5344CB8AC3E}">
        <p14:creationId xmlns:p14="http://schemas.microsoft.com/office/powerpoint/2010/main" val="1792978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Diversity in Clinical Trials (Spanish)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12530"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latin typeface="Arial"/>
                <a:cs typeface="Arial"/>
              </a:rPr>
              <a:t>Facebook</a:t>
            </a:r>
            <a:endParaRPr lang="en-US" sz="1600" i="1" dirty="0">
              <a:highlight>
                <a:srgbClr val="FFFF00"/>
              </a:highlight>
            </a:endParaRPr>
          </a:p>
          <a:p>
            <a:pPr marL="0" indent="0">
              <a:spcBef>
                <a:spcPts val="300"/>
              </a:spcBef>
              <a:spcAft>
                <a:spcPts val="1200"/>
              </a:spcAft>
              <a:buNone/>
            </a:pPr>
            <a:r>
              <a:rPr lang="es-US" sz="1400" dirty="0">
                <a:latin typeface="+mn-lt"/>
                <a:ea typeface="Calibri" panose="020F0502020204030204" pitchFamily="34" charset="0"/>
                <a:cs typeface="Arial"/>
              </a:rPr>
              <a:t>Los NIH están apoyando ensayos clínicos para identificar vacunas y tratamientos contra el COVID-19 que sean seguros, efectivos y que funcionen para las personas que más los necesitan. Para combatir el COVID-19, la participación de todas las comunidades es fundamental. Descubra cómo su participación en la investigación clínica puede hacer la diferencia: </a:t>
            </a:r>
            <a:r>
              <a:rPr lang="en" sz="1400" dirty="0">
                <a:latin typeface="+mn-lt"/>
                <a:ea typeface="Calibri" panose="020F0502020204030204" pitchFamily="34" charset="0"/>
                <a:cs typeface="Arial"/>
                <a:hlinkClick r:id="rId3"/>
              </a:rPr>
              <a:t>https://go.usa.gov/xA6h2 </a:t>
            </a:r>
            <a:endParaRPr lang="en-US" sz="1600" i="1" dirty="0"/>
          </a:p>
          <a:p>
            <a:pPr marL="0" indent="0">
              <a:buNone/>
            </a:pPr>
            <a:r>
              <a:rPr lang="en-US" sz="1600" i="1" dirty="0">
                <a:latin typeface="Arial"/>
                <a:cs typeface="Arial"/>
              </a:rPr>
              <a:t>Twitter</a:t>
            </a:r>
            <a:endParaRPr lang="en-US" sz="1600" i="1" dirty="0">
              <a:highlight>
                <a:srgbClr val="FFFF00"/>
              </a:highlight>
            </a:endParaRPr>
          </a:p>
          <a:p>
            <a:pPr marL="0" indent="0">
              <a:spcBef>
                <a:spcPts val="300"/>
              </a:spcBef>
              <a:buNone/>
            </a:pPr>
            <a:r>
              <a:rPr lang="es-ES" sz="1400" dirty="0">
                <a:latin typeface="Arial"/>
                <a:cs typeface="Arial"/>
              </a:rPr>
              <a:t>Los NIH están apoyando ensayos clínicos para crear tratamientos y vacunas contra el #COVID19 que sean seguros, efectivos y que funcionen para las personas que más los necesitan. Para combatir el COVID19, la participación de todos es fundamental.  </a:t>
            </a:r>
            <a:r>
              <a:rPr lang="es-ES" sz="1400" u="sng" dirty="0">
                <a:latin typeface="Arial"/>
                <a:ea typeface="Calibri" panose="020F0502020204030204" pitchFamily="34" charset="0"/>
                <a:cs typeface="Arial"/>
                <a:hlinkClick r:id="rId3"/>
              </a:rPr>
              <a:t>https://go.usa.gov/</a:t>
            </a:r>
            <a:r>
              <a:rPr lang="es-ES" sz="1400" u="sng" dirty="0">
                <a:latin typeface="Arial"/>
                <a:cs typeface="Arial"/>
                <a:hlinkClick r:id="rId3"/>
              </a:rPr>
              <a:t>xA6h2</a:t>
            </a:r>
            <a:r>
              <a:rPr lang="es-ES" sz="1400" dirty="0">
                <a:latin typeface="Arial"/>
                <a:cs typeface="Arial"/>
              </a:rPr>
              <a:t> #NIHCEAL</a:t>
            </a:r>
            <a:endParaRPr lang="es-ES" sz="1400" i="1"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12" name="Picture 11" descr="A Spanish-language social media card that reads “Cuando me comunidad me necesitaba, yo actué. Me inscribí en los ensayos sobre el COVID-19. Juntos, hicimos historia. The card includes a photo of a man holding a baby and the logo of the National Institutes of Health.">
            <a:extLst>
              <a:ext uri="{FF2B5EF4-FFF2-40B4-BE49-F238E27FC236}">
                <a16:creationId xmlns:a16="http://schemas.microsoft.com/office/drawing/2014/main" id="{DE2FBC0B-3E88-E545-8E04-7C2E74DB8399}"/>
              </a:ext>
            </a:extLst>
          </p:cNvPr>
          <p:cNvPicPr>
            <a:picLocks noChangeAspect="1"/>
          </p:cNvPicPr>
          <p:nvPr/>
        </p:nvPicPr>
        <p:blipFill>
          <a:blip r:embed="rId4"/>
          <a:stretch>
            <a:fillRect/>
          </a:stretch>
        </p:blipFill>
        <p:spPr>
          <a:xfrm>
            <a:off x="5471700" y="2173968"/>
            <a:ext cx="3840480" cy="1920240"/>
          </a:xfrm>
          <a:prstGeom prst="rect">
            <a:avLst/>
          </a:prstGeom>
          <a:ln>
            <a:solidFill>
              <a:srgbClr val="58595B"/>
            </a:solidFill>
          </a:ln>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5"/>
              </a:rPr>
              <a:t>Facebook image 1</a:t>
            </a:r>
            <a:endParaRPr lang="en-US" sz="1400" dirty="0"/>
          </a:p>
          <a:p>
            <a:r>
              <a:rPr lang="en-US" sz="1400">
                <a:hlinkClick r:id="rId6"/>
              </a:rPr>
              <a:t>Twitter image 1</a:t>
            </a:r>
            <a:endParaRPr lang="en-US" sz="1400" dirty="0"/>
          </a:p>
        </p:txBody>
      </p:sp>
      <p:pic>
        <p:nvPicPr>
          <p:cNvPr id="10" name="Picture 9" descr="A Spanish-language social media card that reads “Cuando me comunidad me necesitaba, yo actué. Me inscribí en los ensayos sobre el COVID-19. Juntos, hicimos historia. The card includes a photo of a woman holding a baby and the logo of the National Institutes of Health.">
            <a:extLst>
              <a:ext uri="{FF2B5EF4-FFF2-40B4-BE49-F238E27FC236}">
                <a16:creationId xmlns:a16="http://schemas.microsoft.com/office/drawing/2014/main" id="{18B741B7-3D0B-7641-B5E0-A9DE319DE5A5}"/>
              </a:ext>
            </a:extLst>
          </p:cNvPr>
          <p:cNvPicPr>
            <a:picLocks noChangeAspect="1"/>
          </p:cNvPicPr>
          <p:nvPr/>
        </p:nvPicPr>
        <p:blipFill>
          <a:blip r:embed="rId7"/>
          <a:stretch>
            <a:fillRect/>
          </a:stretch>
        </p:blipFill>
        <p:spPr>
          <a:xfrm>
            <a:off x="5471700" y="4137597"/>
            <a:ext cx="3840480" cy="1920240"/>
          </a:xfrm>
          <a:prstGeom prst="rect">
            <a:avLst/>
          </a:prstGeom>
          <a:ln>
            <a:solidFill>
              <a:srgbClr val="58595B"/>
            </a:solidFill>
          </a:ln>
        </p:spPr>
      </p:pic>
      <p:sp>
        <p:nvSpPr>
          <p:cNvPr id="9" name="TextBox 8">
            <a:extLst>
              <a:ext uri="{FF2B5EF4-FFF2-40B4-BE49-F238E27FC236}">
                <a16:creationId xmlns:a16="http://schemas.microsoft.com/office/drawing/2014/main" id="{0B9A0AE5-68D8-A149-897A-B6E19561ACF9}"/>
              </a:ext>
            </a:extLst>
          </p:cNvPr>
          <p:cNvSpPr txBox="1"/>
          <p:nvPr/>
        </p:nvSpPr>
        <p:spPr>
          <a:xfrm>
            <a:off x="9949542" y="4359053"/>
            <a:ext cx="2242458" cy="738664"/>
          </a:xfrm>
          <a:prstGeom prst="rect">
            <a:avLst/>
          </a:prstGeom>
          <a:noFill/>
        </p:spPr>
        <p:txBody>
          <a:bodyPr wrap="square" rtlCol="0">
            <a:spAutoFit/>
          </a:bodyPr>
          <a:lstStyle/>
          <a:p>
            <a:r>
              <a:rPr lang="en-US" sz="1400" b="1" dirty="0"/>
              <a:t>Download Image</a:t>
            </a:r>
            <a:endParaRPr lang="en-US" sz="1400" dirty="0"/>
          </a:p>
          <a:p>
            <a:r>
              <a:rPr lang="en-US" sz="1400">
                <a:hlinkClick r:id="rId8"/>
              </a:rPr>
              <a:t>Facebook image 2</a:t>
            </a:r>
            <a:endParaRPr lang="en-US" sz="1400" dirty="0"/>
          </a:p>
          <a:p>
            <a:r>
              <a:rPr lang="en-US" sz="1400">
                <a:hlinkClick r:id="rId9"/>
              </a:rPr>
              <a:t>Twitter image 2</a:t>
            </a:r>
            <a:endParaRPr lang="en-US" sz="1400" dirty="0"/>
          </a:p>
        </p:txBody>
      </p:sp>
    </p:spTree>
    <p:extLst>
      <p:ext uri="{BB962C8B-B14F-4D97-AF65-F5344CB8AC3E}">
        <p14:creationId xmlns:p14="http://schemas.microsoft.com/office/powerpoint/2010/main" val="384331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Diversity in Clinical Trials (English)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12530"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n-US" sz="1400" dirty="0">
                <a:latin typeface="+mn-lt"/>
                <a:cs typeface="Arial"/>
              </a:rPr>
              <a:t>Participants in any clinical trial should represent all the people who may use the drug or vaccine being tested. This ensures they are safe and effective for everyone who needs it. Historically, people of color have been underrepresented in clinical research. But your participation can make a difference in the effort to conquer COVID-19: </a:t>
            </a:r>
            <a:r>
              <a:rPr lang="en-US" sz="1400" dirty="0">
                <a:latin typeface="+mn-lt"/>
                <a:cs typeface="Arial"/>
                <a:hlinkClick r:id="rId3"/>
              </a:rPr>
              <a:t>https://go.usa.gov/xA6KV</a:t>
            </a:r>
            <a:r>
              <a:rPr lang="en-US" sz="1400" dirty="0">
                <a:latin typeface="+mn-lt"/>
                <a:cs typeface="Arial"/>
              </a:rPr>
              <a:t> </a:t>
            </a:r>
            <a:endParaRPr lang="en-US" sz="1600" i="1" dirty="0"/>
          </a:p>
          <a:p>
            <a:pPr marL="0" indent="0">
              <a:buNone/>
            </a:pPr>
            <a:r>
              <a:rPr lang="en-US" sz="1600" i="1" dirty="0"/>
              <a:t>Twitter</a:t>
            </a:r>
          </a:p>
          <a:p>
            <a:pPr marL="0" indent="0">
              <a:spcBef>
                <a:spcPts val="300"/>
              </a:spcBef>
              <a:buNone/>
            </a:pPr>
            <a:r>
              <a:rPr lang="en-US" sz="1400" dirty="0">
                <a:latin typeface="Arial"/>
                <a:cs typeface="Arial"/>
              </a:rPr>
              <a:t>NIH-funded clinical trials are underway to develop #COVID19 treatments and vaccines. These trials must include participation of diverse communities across the country. Learn how your participation can make a difference: </a:t>
            </a:r>
            <a:r>
              <a:rPr lang="en-US" sz="1400" dirty="0">
                <a:latin typeface="Arial"/>
                <a:cs typeface="Arial"/>
                <a:hlinkClick r:id="rId3"/>
              </a:rPr>
              <a:t>https://go.usa.gov/xA6KV</a:t>
            </a:r>
            <a:r>
              <a:rPr lang="en-US" sz="1400" dirty="0">
                <a:latin typeface="Arial"/>
                <a:cs typeface="Arial"/>
              </a:rPr>
              <a:t> #ConquerCOVID #NIHCEAL</a:t>
            </a:r>
            <a:endParaRPr lang="en-US" sz="1400"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that reads “Together, we can conquer COVID-19. Learn how: covid19community.nih.gov.” The card includes a photo of a man wearing a mask and the logo of the National Institutes of Health.">
            <a:extLst>
              <a:ext uri="{FF2B5EF4-FFF2-40B4-BE49-F238E27FC236}">
                <a16:creationId xmlns:a16="http://schemas.microsoft.com/office/drawing/2014/main" id="{D1E19D6F-E987-489B-B564-F9EF524C9C6E}"/>
              </a:ext>
            </a:extLst>
          </p:cNvPr>
          <p:cNvPicPr>
            <a:picLocks noChangeAspect="1"/>
          </p:cNvPicPr>
          <p:nvPr/>
        </p:nvPicPr>
        <p:blipFill>
          <a:blip r:embed="rId4"/>
          <a:stretch>
            <a:fillRect/>
          </a:stretch>
        </p:blipFill>
        <p:spPr>
          <a:xfrm>
            <a:off x="5568136" y="2091599"/>
            <a:ext cx="4064000" cy="2286000"/>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5"/>
              </a:rPr>
              <a:t>Facebook image 1</a:t>
            </a:r>
            <a:endParaRPr lang="en-US" sz="1400" dirty="0"/>
          </a:p>
          <a:p>
            <a:r>
              <a:rPr lang="en-US" sz="1400" dirty="0">
                <a:hlinkClick r:id="rId6"/>
              </a:rPr>
              <a:t>Twitter image 1</a:t>
            </a:r>
            <a:endParaRPr lang="en-US" sz="1400" dirty="0"/>
          </a:p>
        </p:txBody>
      </p:sp>
      <p:pic>
        <p:nvPicPr>
          <p:cNvPr id="12" name="Picture 11" descr="A social media card that reads “Together, we can conquer COVID-19. Learn how: covid19community.nih.gov.” The card includes a photo of a woman wearing a mask and the logo of the National Institutes of Health.">
            <a:extLst>
              <a:ext uri="{FF2B5EF4-FFF2-40B4-BE49-F238E27FC236}">
                <a16:creationId xmlns:a16="http://schemas.microsoft.com/office/drawing/2014/main" id="{BB0DDF80-C092-424F-97D0-7D156DB26FED}"/>
              </a:ext>
            </a:extLst>
          </p:cNvPr>
          <p:cNvPicPr>
            <a:picLocks noChangeAspect="1"/>
          </p:cNvPicPr>
          <p:nvPr/>
        </p:nvPicPr>
        <p:blipFill>
          <a:blip r:embed="rId7"/>
          <a:stretch>
            <a:fillRect/>
          </a:stretch>
        </p:blipFill>
        <p:spPr>
          <a:xfrm>
            <a:off x="5568136" y="4477406"/>
            <a:ext cx="4064000" cy="2286000"/>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949542" y="4359053"/>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8"/>
              </a:rPr>
              <a:t>Facebook image 2 </a:t>
            </a:r>
            <a:endParaRPr lang="en-US" sz="1400" dirty="0"/>
          </a:p>
          <a:p>
            <a:r>
              <a:rPr lang="en-US" sz="1400" dirty="0">
                <a:hlinkClick r:id="rId9"/>
              </a:rPr>
              <a:t>Twitter image 2</a:t>
            </a:r>
            <a:endParaRPr lang="en-US" sz="1400" dirty="0"/>
          </a:p>
        </p:txBody>
      </p:sp>
    </p:spTree>
    <p:extLst>
      <p:ext uri="{BB962C8B-B14F-4D97-AF65-F5344CB8AC3E}">
        <p14:creationId xmlns:p14="http://schemas.microsoft.com/office/powerpoint/2010/main" val="218096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Diversity in Clinical Trials (Spanish)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12530"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s-ES" sz="1400" dirty="0">
                <a:latin typeface="+mn-lt"/>
                <a:cs typeface="Arial"/>
              </a:rPr>
              <a:t>Los participantes en cualquier ensayo clínico deben representar a todas las personas que puedan usar el medicamento o la vacuna que se está probando. Esto asegura que la vacuna sea segura y eficaz para todos los que la necesiten. Históricamente, las personas de minorías raciales y étnicas no han tenido suficiente representación en la investigación clínica. Pero su participación puede marcar la diferencia en el esfuerzo por combatir el COVID-19: </a:t>
            </a:r>
            <a:r>
              <a:rPr lang="en-US" sz="1400" u="sng" dirty="0">
                <a:latin typeface="Arial"/>
                <a:ea typeface="Calibri" panose="020F0502020204030204" pitchFamily="34" charset="0"/>
                <a:cs typeface="Arial"/>
                <a:hlinkClick r:id="rId3"/>
              </a:rPr>
              <a:t>https://go.usa.gov/xA6h2</a:t>
            </a:r>
            <a:endParaRPr lang="en-US" sz="1600" i="1" dirty="0"/>
          </a:p>
          <a:p>
            <a:pPr marL="0" indent="0">
              <a:buNone/>
            </a:pPr>
            <a:r>
              <a:rPr lang="en-US" sz="1600" i="1" dirty="0"/>
              <a:t>Twitter</a:t>
            </a:r>
          </a:p>
          <a:p>
            <a:pPr marL="0" indent="0">
              <a:spcBef>
                <a:spcPts val="300"/>
              </a:spcBef>
              <a:buNone/>
            </a:pPr>
            <a:r>
              <a:rPr lang="es-ES" sz="1400" dirty="0">
                <a:latin typeface="Arial"/>
                <a:cs typeface="Arial"/>
              </a:rPr>
              <a:t>Es necesaria la inclusión de las comunidades hispanas/latinas en la investigación del #COVID19 para desarrollar vacunas y tratamientos que funcionen para todos. Los ensayos deben ser tan diversos como las personas en riesgo de contraer la enfermedad: </a:t>
            </a:r>
            <a:r>
              <a:rPr lang="en-US" sz="1400" u="sng" dirty="0">
                <a:latin typeface="Arial"/>
                <a:ea typeface="Calibri" panose="020F0502020204030204" pitchFamily="34" charset="0"/>
                <a:cs typeface="Arial"/>
                <a:hlinkClick r:id="rId3"/>
              </a:rPr>
              <a:t>https://go.usa.gov/xA6h2</a:t>
            </a:r>
            <a:endParaRPr lang="en-US" sz="1400" dirty="0"/>
          </a:p>
          <a:p>
            <a:pPr marL="0" indent="0">
              <a:buNone/>
            </a:pPr>
            <a:endParaRPr lang="en-US" sz="1600" i="1" dirty="0"/>
          </a:p>
          <a:p>
            <a:pPr marL="0" indent="0">
              <a:buNone/>
            </a:pPr>
            <a:endParaRPr lang="en-US" sz="1600"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7" name="Picture 6" descr="A Spanish-language social media card that reads “Juntos podermos vencer el COVID-19. Más información: covid19community.nih.gov.” The card includes a photo of a man wearing a mask and the logo of the National Institutes of Health.">
            <a:extLst>
              <a:ext uri="{FF2B5EF4-FFF2-40B4-BE49-F238E27FC236}">
                <a16:creationId xmlns:a16="http://schemas.microsoft.com/office/drawing/2014/main" id="{F1FF3B04-B256-4EB4-96A9-6F405541E9A8}"/>
              </a:ext>
            </a:extLst>
          </p:cNvPr>
          <p:cNvPicPr>
            <a:picLocks noChangeAspect="1"/>
          </p:cNvPicPr>
          <p:nvPr/>
        </p:nvPicPr>
        <p:blipFill>
          <a:blip r:embed="rId4"/>
          <a:stretch>
            <a:fillRect/>
          </a:stretch>
        </p:blipFill>
        <p:spPr>
          <a:xfrm>
            <a:off x="5568136" y="2141502"/>
            <a:ext cx="4064000" cy="2286000"/>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5"/>
              </a:rPr>
              <a:t>Facebook image 1</a:t>
            </a:r>
            <a:endParaRPr lang="en-US" sz="1400" dirty="0"/>
          </a:p>
          <a:p>
            <a:r>
              <a:rPr lang="en-US" sz="1400" dirty="0">
                <a:hlinkClick r:id="rId6"/>
              </a:rPr>
              <a:t>Twitter image 1</a:t>
            </a:r>
            <a:endParaRPr lang="en-US" sz="1400" dirty="0"/>
          </a:p>
        </p:txBody>
      </p:sp>
      <p:pic>
        <p:nvPicPr>
          <p:cNvPr id="11" name="Picture 10" descr="A Spanish-language social media card that reads “Juntos podermos vencer el COVID-19. Más información: covid19community.nih.gov.” The card includes a photo of a woman wearing a mask and the logo of the National Institutes of Health.">
            <a:extLst>
              <a:ext uri="{FF2B5EF4-FFF2-40B4-BE49-F238E27FC236}">
                <a16:creationId xmlns:a16="http://schemas.microsoft.com/office/drawing/2014/main" id="{6EB78B1E-9548-48A5-BDD6-290B3FE0D5E3}"/>
              </a:ext>
            </a:extLst>
          </p:cNvPr>
          <p:cNvPicPr>
            <a:picLocks noChangeAspect="1"/>
          </p:cNvPicPr>
          <p:nvPr/>
        </p:nvPicPr>
        <p:blipFill>
          <a:blip r:embed="rId7"/>
          <a:stretch>
            <a:fillRect/>
          </a:stretch>
        </p:blipFill>
        <p:spPr>
          <a:xfrm>
            <a:off x="5568136" y="4496948"/>
            <a:ext cx="4064000" cy="2286000"/>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949542" y="4359053"/>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8"/>
              </a:rPr>
              <a:t>Facebook image 2</a:t>
            </a:r>
            <a:endParaRPr lang="en-US" sz="1400" dirty="0"/>
          </a:p>
          <a:p>
            <a:r>
              <a:rPr lang="en-US" sz="1400" dirty="0">
                <a:hlinkClick r:id="rId9"/>
              </a:rPr>
              <a:t>Twitter image 2</a:t>
            </a:r>
            <a:endParaRPr lang="en-US" sz="1400" dirty="0"/>
          </a:p>
        </p:txBody>
      </p:sp>
    </p:spTree>
    <p:extLst>
      <p:ext uri="{BB962C8B-B14F-4D97-AF65-F5344CB8AC3E}">
        <p14:creationId xmlns:p14="http://schemas.microsoft.com/office/powerpoint/2010/main" val="321852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t>Clinical Trials (English)</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12530"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n-US" sz="1400" dirty="0">
                <a:latin typeface="+mn-lt"/>
                <a:cs typeface="Arial"/>
              </a:rPr>
              <a:t>Curious about how clinical trials work? Learn about the different stages of clinical studies and find more information on COVID-19 clinical trials: </a:t>
            </a:r>
            <a:r>
              <a:rPr lang="en-US" sz="1400" dirty="0">
                <a:latin typeface="Arial"/>
                <a:cs typeface="Arial"/>
                <a:hlinkClick r:id="rId3"/>
              </a:rPr>
              <a:t>https://go.usa.gov/xA6KG</a:t>
            </a:r>
            <a:r>
              <a:rPr lang="en-US" sz="1400" dirty="0">
                <a:latin typeface="Arial"/>
                <a:cs typeface="Arial"/>
              </a:rPr>
              <a:t> </a:t>
            </a:r>
            <a:endParaRPr lang="en-US" sz="1600" i="1" dirty="0"/>
          </a:p>
          <a:p>
            <a:pPr marL="0" indent="0">
              <a:buNone/>
            </a:pPr>
            <a:r>
              <a:rPr lang="en-US" sz="1600" i="1" dirty="0"/>
              <a:t>Twitter</a:t>
            </a:r>
          </a:p>
          <a:p>
            <a:pPr marL="0" indent="0">
              <a:spcBef>
                <a:spcPts val="300"/>
              </a:spcBef>
              <a:buNone/>
            </a:pPr>
            <a:r>
              <a:rPr lang="en-US" sz="1400" dirty="0">
                <a:latin typeface="Arial"/>
                <a:cs typeface="Arial"/>
              </a:rPr>
              <a:t>Curious about how #ClinicalTrials work? Learn about the different stages of clinical studies and find more information on #COVID19 clinical trials: </a:t>
            </a:r>
            <a:r>
              <a:rPr lang="en-US" sz="1400" dirty="0">
                <a:latin typeface="Arial"/>
                <a:cs typeface="Arial"/>
                <a:hlinkClick r:id="rId3"/>
              </a:rPr>
              <a:t>https://go.usa.gov/xA6KG</a:t>
            </a:r>
            <a:r>
              <a:rPr lang="en-US" sz="1400" dirty="0">
                <a:latin typeface="Arial"/>
                <a:cs typeface="Arial"/>
              </a:rPr>
              <a:t> </a:t>
            </a:r>
            <a:endParaRPr lang="en-US" sz="1400"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6" name="Picture 6" descr="A social media card that reads “Help us create vaccines and treatments that work for everyone. Learn more: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18EF786E-773D-4AE5-B430-2B4D0AE0111C}"/>
              </a:ext>
            </a:extLst>
          </p:cNvPr>
          <p:cNvPicPr>
            <a:picLocks noChangeAspect="1"/>
          </p:cNvPicPr>
          <p:nvPr/>
        </p:nvPicPr>
        <p:blipFill>
          <a:blip r:embed="rId4"/>
          <a:stretch>
            <a:fillRect/>
          </a:stretch>
        </p:blipFill>
        <p:spPr>
          <a:xfrm>
            <a:off x="5473908" y="2032885"/>
            <a:ext cx="4061083" cy="2286311"/>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5"/>
              </a:rPr>
              <a:t>Facebook image 1</a:t>
            </a:r>
            <a:endParaRPr lang="en-US" sz="1400" dirty="0"/>
          </a:p>
          <a:p>
            <a:r>
              <a:rPr lang="en-US" sz="1400" dirty="0">
                <a:hlinkClick r:id="rId6"/>
              </a:rPr>
              <a:t>Twitter image 1</a:t>
            </a:r>
            <a:endParaRPr lang="en-US" sz="1400" dirty="0"/>
          </a:p>
        </p:txBody>
      </p:sp>
      <p:pic>
        <p:nvPicPr>
          <p:cNvPr id="12" name="Picture 11" descr="A social media card that reads “Let’s create life saving treatments that work for everyone. Learn more: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91409E57-83D1-4930-BDC9-8577FE575556}"/>
              </a:ext>
            </a:extLst>
          </p:cNvPr>
          <p:cNvPicPr>
            <a:picLocks noChangeAspect="1"/>
          </p:cNvPicPr>
          <p:nvPr/>
        </p:nvPicPr>
        <p:blipFill>
          <a:blip r:embed="rId7"/>
          <a:stretch>
            <a:fillRect/>
          </a:stretch>
        </p:blipFill>
        <p:spPr>
          <a:xfrm>
            <a:off x="5471700" y="4464193"/>
            <a:ext cx="4064000" cy="2286000"/>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949542" y="4327522"/>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8"/>
              </a:rPr>
              <a:t>Facebook image 2</a:t>
            </a:r>
            <a:endParaRPr lang="en-US" sz="1400" dirty="0"/>
          </a:p>
          <a:p>
            <a:r>
              <a:rPr lang="en-US" sz="1400" dirty="0">
                <a:hlinkClick r:id="rId9"/>
              </a:rPr>
              <a:t>Twitter image 2</a:t>
            </a:r>
            <a:endParaRPr lang="en-US" sz="1400" dirty="0"/>
          </a:p>
        </p:txBody>
      </p:sp>
    </p:spTree>
    <p:extLst>
      <p:ext uri="{BB962C8B-B14F-4D97-AF65-F5344CB8AC3E}">
        <p14:creationId xmlns:p14="http://schemas.microsoft.com/office/powerpoint/2010/main" val="235562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t>Clinical Trials (Spanish)</a:t>
            </a:r>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499972"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s-ES" sz="1400" dirty="0">
                <a:latin typeface="Arial"/>
                <a:cs typeface="Arial"/>
              </a:rPr>
              <a:t>¿Tiene curiosidad por saber cómo funcionan los ensayos clínicos? Conozca las diferentes etapas de los estudios clínicos para combatir el COVID19 y encuentre más información: </a:t>
            </a:r>
            <a:r>
              <a:rPr lang="en-US" sz="1400" u="sng" dirty="0">
                <a:latin typeface="Arial"/>
                <a:cs typeface="Arial"/>
                <a:hlinkClick r:id="rId3"/>
              </a:rPr>
              <a:t>https://go.usa.gov/xA6h2</a:t>
            </a:r>
            <a:endParaRPr lang="en-US" sz="1400" i="1" dirty="0">
              <a:latin typeface="+mn-lt"/>
            </a:endParaRPr>
          </a:p>
          <a:p>
            <a:pPr marL="0" indent="0">
              <a:buNone/>
            </a:pPr>
            <a:r>
              <a:rPr lang="en-US" sz="1600" i="1" dirty="0"/>
              <a:t>Twitter</a:t>
            </a:r>
          </a:p>
          <a:p>
            <a:pPr marL="0" indent="0">
              <a:spcBef>
                <a:spcPts val="300"/>
              </a:spcBef>
              <a:buNone/>
            </a:pPr>
            <a:r>
              <a:rPr lang="es-ES" sz="1400" dirty="0">
                <a:latin typeface="Arial"/>
                <a:cs typeface="Arial"/>
              </a:rPr>
              <a:t>¿Tiene curiosidad por saber cómo funcionan los ensayos clínicos? Conozca las diferentes etapas de los estudios clínicos para combatir el #COVID19 y encuentre más información</a:t>
            </a:r>
            <a:r>
              <a:rPr lang="en-US" sz="1400" dirty="0">
                <a:latin typeface="Arial"/>
                <a:cs typeface="Arial"/>
              </a:rPr>
              <a:t>: </a:t>
            </a:r>
            <a:r>
              <a:rPr lang="en-US" sz="1400" u="sng" dirty="0">
                <a:latin typeface="Arial"/>
                <a:cs typeface="Arial"/>
                <a:hlinkClick r:id="rId4"/>
              </a:rPr>
              <a:t> </a:t>
            </a:r>
            <a:r>
              <a:rPr lang="en-US" sz="1400" u="sng" dirty="0">
                <a:latin typeface="Arial"/>
                <a:cs typeface="Arial"/>
                <a:hlinkClick r:id="rId3"/>
              </a:rPr>
              <a:t>https://go.usa.gov/xA6h2</a:t>
            </a:r>
            <a:r>
              <a:rPr lang="en-US" sz="1400" u="sng" dirty="0">
                <a:latin typeface="Arial"/>
                <a:cs typeface="Arial"/>
              </a:rPr>
              <a:t> </a:t>
            </a:r>
            <a:r>
              <a:rPr lang="en-US" sz="1400" dirty="0">
                <a:latin typeface="Arial"/>
                <a:cs typeface="Arial"/>
              </a:rPr>
              <a:t>#ConquerCOVID19 #NIHCEAL</a:t>
            </a:r>
            <a:endParaRPr lang="en-US" sz="1400" i="1" dirty="0">
              <a:latin typeface="Arial"/>
              <a:cs typeface="Arial"/>
            </a:endParaRPr>
          </a:p>
        </p:txBody>
      </p:sp>
      <p:sp>
        <p:nvSpPr>
          <p:cNvPr id="3" name="TextBox 2">
            <a:extLst>
              <a:ext uri="{FF2B5EF4-FFF2-40B4-BE49-F238E27FC236}">
                <a16:creationId xmlns:a16="http://schemas.microsoft.com/office/drawing/2014/main" id="{C28B94AD-3D42-AB49-B1E4-155FF41F26E5}"/>
              </a:ext>
            </a:extLst>
          </p:cNvPr>
          <p:cNvSpPr txBox="1"/>
          <p:nvPr/>
        </p:nvSpPr>
        <p:spPr>
          <a:xfrm>
            <a:off x="5471700" y="1753045"/>
            <a:ext cx="2939143" cy="338554"/>
          </a:xfrm>
          <a:prstGeom prst="rect">
            <a:avLst/>
          </a:prstGeom>
          <a:noFill/>
        </p:spPr>
        <p:txBody>
          <a:bodyPr wrap="square" rtlCol="0">
            <a:spAutoFit/>
          </a:bodyPr>
          <a:lstStyle/>
          <a:p>
            <a:r>
              <a:rPr lang="en-US" sz="1600" b="1" dirty="0"/>
              <a:t>IMAGE OPTIONS</a:t>
            </a:r>
          </a:p>
        </p:txBody>
      </p:sp>
      <p:pic>
        <p:nvPicPr>
          <p:cNvPr id="7" name="Picture 6" descr="A Spanish-language social media card that reads “Ayúdanos a descubrir vacunas y tratamientos efectivos para todos. Más información: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45F9ACA2-B0A2-480C-AB3F-6B95F9F3E98D}"/>
              </a:ext>
            </a:extLst>
          </p:cNvPr>
          <p:cNvPicPr>
            <a:picLocks noChangeAspect="1"/>
          </p:cNvPicPr>
          <p:nvPr/>
        </p:nvPicPr>
        <p:blipFill>
          <a:blip r:embed="rId5"/>
          <a:stretch>
            <a:fillRect/>
          </a:stretch>
        </p:blipFill>
        <p:spPr>
          <a:xfrm>
            <a:off x="5519150" y="2091599"/>
            <a:ext cx="4064000" cy="2286000"/>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851571" y="2173968"/>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6"/>
              </a:rPr>
              <a:t>Facebook image 1</a:t>
            </a:r>
            <a:endParaRPr lang="en-US" sz="1400" dirty="0"/>
          </a:p>
          <a:p>
            <a:r>
              <a:rPr lang="en-US" sz="1400" dirty="0">
                <a:hlinkClick r:id="rId7"/>
              </a:rPr>
              <a:t>Twitter image 1</a:t>
            </a:r>
            <a:endParaRPr lang="en-US" sz="1400" dirty="0"/>
          </a:p>
        </p:txBody>
      </p:sp>
      <p:pic>
        <p:nvPicPr>
          <p:cNvPr id="11" name="Picture 10" descr="A Spanish-language social media card that reads “Ayúdanos a descubrir vacunas y tratamientos efectivos para todos. Más información: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792314C8-05F6-4808-B863-0B75C98597CB}"/>
              </a:ext>
            </a:extLst>
          </p:cNvPr>
          <p:cNvPicPr>
            <a:picLocks noChangeAspect="1"/>
          </p:cNvPicPr>
          <p:nvPr/>
        </p:nvPicPr>
        <p:blipFill>
          <a:blip r:embed="rId8"/>
          <a:stretch>
            <a:fillRect/>
          </a:stretch>
        </p:blipFill>
        <p:spPr>
          <a:xfrm>
            <a:off x="5519150" y="4487917"/>
            <a:ext cx="4064000" cy="2286000"/>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949542" y="4327522"/>
            <a:ext cx="2242458" cy="738664"/>
          </a:xfrm>
          <a:prstGeom prst="rect">
            <a:avLst/>
          </a:prstGeom>
          <a:noFill/>
        </p:spPr>
        <p:txBody>
          <a:bodyPr wrap="square" rtlCol="0">
            <a:spAutoFit/>
          </a:bodyPr>
          <a:lstStyle/>
          <a:p>
            <a:r>
              <a:rPr lang="en-US" sz="1400" b="1" dirty="0"/>
              <a:t>Download Image</a:t>
            </a:r>
            <a:endParaRPr lang="en-US" sz="1400" dirty="0"/>
          </a:p>
          <a:p>
            <a:r>
              <a:rPr lang="en-US" sz="1400" dirty="0">
                <a:hlinkClick r:id="rId9"/>
              </a:rPr>
              <a:t>Facebook image 2</a:t>
            </a:r>
            <a:endParaRPr lang="en-US" sz="1400" dirty="0"/>
          </a:p>
          <a:p>
            <a:r>
              <a:rPr lang="en-US" sz="1400" dirty="0">
                <a:hlinkClick r:id="rId10"/>
              </a:rPr>
              <a:t>Twitter image 2</a:t>
            </a:r>
            <a:endParaRPr lang="en-US" sz="1400" dirty="0"/>
          </a:p>
        </p:txBody>
      </p:sp>
    </p:spTree>
    <p:extLst>
      <p:ext uri="{BB962C8B-B14F-4D97-AF65-F5344CB8AC3E}">
        <p14:creationId xmlns:p14="http://schemas.microsoft.com/office/powerpoint/2010/main" val="2749888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a:xfrm>
            <a:off x="838200" y="354734"/>
            <a:ext cx="10515600" cy="1325563"/>
          </a:xfrm>
        </p:spPr>
        <p:txBody>
          <a:bodyPr>
            <a:normAutofit/>
          </a:bodyPr>
          <a:lstStyle/>
          <a:p>
            <a:r>
              <a:rPr lang="en-US" dirty="0">
                <a:latin typeface="Arial"/>
                <a:cs typeface="Arial"/>
              </a:rPr>
              <a:t>Educating &amp; Recruiting Clinical Trial Participants</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943304" y="1848716"/>
            <a:ext cx="9997966" cy="4667250"/>
          </a:xfrm>
        </p:spPr>
        <p:txBody>
          <a:bodyPr>
            <a:noAutofit/>
          </a:bodyPr>
          <a:lstStyle/>
          <a:p>
            <a:pPr marL="0" indent="0">
              <a:buNone/>
            </a:pPr>
            <a:r>
              <a:rPr lang="en-US" sz="1600" b="1" dirty="0"/>
              <a:t>POST COPY</a:t>
            </a:r>
            <a:endParaRPr lang="en-US" sz="1600" i="1" dirty="0"/>
          </a:p>
          <a:p>
            <a:pPr marL="0" indent="0">
              <a:spcBef>
                <a:spcPts val="600"/>
              </a:spcBef>
              <a:buNone/>
            </a:pPr>
            <a:r>
              <a:rPr lang="en-US" sz="1600" i="1" u="sng" dirty="0"/>
              <a:t>Facebook</a:t>
            </a:r>
          </a:p>
          <a:p>
            <a:pPr marL="0" indent="0">
              <a:spcBef>
                <a:spcPts val="600"/>
              </a:spcBef>
              <a:spcAft>
                <a:spcPts val="1200"/>
              </a:spcAft>
              <a:buNone/>
            </a:pPr>
            <a:r>
              <a:rPr lang="en-US" sz="1400" b="1" dirty="0"/>
              <a:t>English</a:t>
            </a:r>
            <a:r>
              <a:rPr lang="en-US" sz="1400" dirty="0"/>
              <a:t>: Are you interested in learning about COVID-19 clinical trials? Find information about the benefits and risks, types of studies, and the processes involved in clinical trials: </a:t>
            </a:r>
            <a:r>
              <a:rPr lang="en-US" sz="1400" dirty="0">
                <a:hlinkClick r:id="rId3"/>
              </a:rPr>
              <a:t>combatcovid.hhs.gov</a:t>
            </a:r>
            <a:r>
              <a:rPr lang="en-US" sz="1400" dirty="0"/>
              <a:t>  </a:t>
            </a:r>
            <a:endParaRPr lang="en-US" sz="1600" i="1" dirty="0"/>
          </a:p>
          <a:p>
            <a:pPr marL="0" indent="0">
              <a:lnSpc>
                <a:spcPct val="100000"/>
              </a:lnSpc>
              <a:spcBef>
                <a:spcPts val="0"/>
              </a:spcBef>
              <a:spcAft>
                <a:spcPts val="1200"/>
              </a:spcAft>
              <a:buNone/>
            </a:pPr>
            <a:r>
              <a:rPr lang="en-US" sz="1400" b="1" dirty="0"/>
              <a:t>Spanish</a:t>
            </a:r>
            <a:r>
              <a:rPr lang="en-US" sz="1400" dirty="0"/>
              <a:t>: </a:t>
            </a:r>
            <a:r>
              <a:rPr lang="es-ES" sz="1400" dirty="0"/>
              <a:t>¿Está interesado en saber sobre los ensayos clínicos para combatir el COVID-19? Encuentre información sobre los beneficios y riesgos, los tipos de estudios y los procesos involucrados en los ensayos clínicos: </a:t>
            </a:r>
            <a:r>
              <a:rPr lang="en-US" sz="1400" dirty="0">
                <a:hlinkClick r:id="rId4"/>
              </a:rPr>
              <a:t>combatecovid.hhs.gov/</a:t>
            </a:r>
            <a:endParaRPr lang="en-US" sz="1400" i="1" dirty="0"/>
          </a:p>
          <a:p>
            <a:pPr marL="0" indent="0">
              <a:buNone/>
            </a:pPr>
            <a:r>
              <a:rPr lang="en-US" sz="1600" i="1" u="sng" dirty="0"/>
              <a:t>Twitter</a:t>
            </a:r>
          </a:p>
          <a:p>
            <a:pPr marL="0" indent="0">
              <a:lnSpc>
                <a:spcPct val="100000"/>
              </a:lnSpc>
              <a:spcBef>
                <a:spcPts val="0"/>
              </a:spcBef>
              <a:spcAft>
                <a:spcPts val="1200"/>
              </a:spcAft>
              <a:buNone/>
            </a:pPr>
            <a:r>
              <a:rPr lang="en-US" sz="1400" b="1" dirty="0"/>
              <a:t>English</a:t>
            </a:r>
            <a:r>
              <a:rPr lang="en-US" sz="1400" dirty="0"/>
              <a:t>: Interested in learning about COVID19 clinical trials? Find information about the benefits &amp; risks, types of studies, &amp; the processes involved in clinical trials:</a:t>
            </a:r>
            <a:r>
              <a:rPr lang="en-US" sz="1400" dirty="0">
                <a:hlinkClick r:id="rId3"/>
              </a:rPr>
              <a:t> combatcovid.hhs.gov</a:t>
            </a:r>
            <a:r>
              <a:rPr lang="en-US" sz="1400" u="sng" dirty="0">
                <a:hlinkClick r:id="rId3"/>
              </a:rPr>
              <a:t> </a:t>
            </a:r>
            <a:r>
              <a:rPr lang="en-US" sz="1400" dirty="0"/>
              <a:t>#ConquerCOVID19  </a:t>
            </a:r>
          </a:p>
          <a:p>
            <a:pPr marL="0" indent="0">
              <a:lnSpc>
                <a:spcPct val="100000"/>
              </a:lnSpc>
              <a:spcBef>
                <a:spcPts val="0"/>
              </a:spcBef>
              <a:spcAft>
                <a:spcPts val="1200"/>
              </a:spcAft>
              <a:buNone/>
            </a:pPr>
            <a:r>
              <a:rPr lang="en-US" sz="1400" b="1" dirty="0"/>
              <a:t>Spanish</a:t>
            </a:r>
            <a:r>
              <a:rPr lang="en-US" sz="1400" dirty="0"/>
              <a:t>: </a:t>
            </a:r>
            <a:r>
              <a:rPr lang="es-ES" sz="1400" dirty="0"/>
              <a:t>¿Le interesa saber sobre los ensayos clínicos para combatir el COVID19? Encuentre información sobre los beneficios y riesgos, los tipos de estudios y los procesos involucrados en los ensayos clínicos: </a:t>
            </a:r>
            <a:r>
              <a:rPr lang="en-US" sz="1400" dirty="0">
                <a:hlinkClick r:id="rId4"/>
              </a:rPr>
              <a:t>combatecovid.hhs.gov/</a:t>
            </a:r>
            <a:r>
              <a:rPr lang="en-US" sz="1400" dirty="0"/>
              <a:t> #ConquerCOVID19  </a:t>
            </a:r>
            <a:endParaRPr lang="en-US" sz="1400" i="1" dirty="0"/>
          </a:p>
          <a:p>
            <a:pPr marL="0" indent="0">
              <a:buNone/>
            </a:pPr>
            <a:r>
              <a:rPr lang="en-US" sz="1400" i="1" dirty="0"/>
              <a:t>Image of the website will automatically populate because the website URL is included in the copy.</a:t>
            </a:r>
          </a:p>
        </p:txBody>
      </p:sp>
    </p:spTree>
    <p:extLst>
      <p:ext uri="{BB962C8B-B14F-4D97-AF65-F5344CB8AC3E}">
        <p14:creationId xmlns:p14="http://schemas.microsoft.com/office/powerpoint/2010/main" val="55636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CAC4-0C40-5245-8590-E3ACD40EF55F}"/>
              </a:ext>
            </a:extLst>
          </p:cNvPr>
          <p:cNvSpPr>
            <a:spLocks noGrp="1"/>
          </p:cNvSpPr>
          <p:nvPr>
            <p:ph type="title"/>
          </p:nvPr>
        </p:nvSpPr>
        <p:spPr/>
        <p:txBody>
          <a:bodyPr/>
          <a:lstStyle/>
          <a:p>
            <a:r>
              <a:rPr lang="en-US" dirty="0"/>
              <a:t>Additional Social Media Content</a:t>
            </a:r>
          </a:p>
        </p:txBody>
      </p:sp>
      <p:sp>
        <p:nvSpPr>
          <p:cNvPr id="3" name="Content Placeholder 2">
            <a:extLst>
              <a:ext uri="{FF2B5EF4-FFF2-40B4-BE49-F238E27FC236}">
                <a16:creationId xmlns:a16="http://schemas.microsoft.com/office/drawing/2014/main" id="{9F41C4A8-0532-F248-A5FB-ABE12BB7A0B3}"/>
              </a:ext>
            </a:extLst>
          </p:cNvPr>
          <p:cNvSpPr>
            <a:spLocks noGrp="1"/>
          </p:cNvSpPr>
          <p:nvPr>
            <p:ph idx="1"/>
          </p:nvPr>
        </p:nvSpPr>
        <p:spPr/>
        <p:txBody>
          <a:bodyPr>
            <a:normAutofit fontScale="92500" lnSpcReduction="10000"/>
          </a:bodyPr>
          <a:lstStyle/>
          <a:p>
            <a:pPr marL="0" indent="0">
              <a:spcAft>
                <a:spcPts val="2400"/>
              </a:spcAft>
              <a:buNone/>
            </a:pPr>
            <a:r>
              <a:rPr lang="en-US" dirty="0"/>
              <a:t>Additional social media post copy and images are available on the CEAL website and organized by topic.</a:t>
            </a:r>
          </a:p>
          <a:p>
            <a:pPr marL="0" indent="0">
              <a:buNone/>
            </a:pPr>
            <a:r>
              <a:rPr lang="en-US" b="1" dirty="0"/>
              <a:t>Ensuring Inclusion</a:t>
            </a:r>
          </a:p>
          <a:p>
            <a:pPr marL="0" indent="0">
              <a:spcAft>
                <a:spcPts val="2400"/>
              </a:spcAft>
              <a:buNone/>
            </a:pPr>
            <a:r>
              <a:rPr lang="en-US" dirty="0">
                <a:hlinkClick r:id="rId3"/>
              </a:rPr>
              <a:t>covid19community.nih.gov/resources/ensuring-inclusion</a:t>
            </a:r>
            <a:endParaRPr lang="en-US" dirty="0"/>
          </a:p>
          <a:p>
            <a:pPr marL="0" indent="0">
              <a:buNone/>
            </a:pPr>
            <a:r>
              <a:rPr lang="en-US" b="1" dirty="0"/>
              <a:t>Learning About Vaccines</a:t>
            </a:r>
          </a:p>
          <a:p>
            <a:pPr marL="0" indent="0">
              <a:spcAft>
                <a:spcPts val="2400"/>
              </a:spcAft>
              <a:buNone/>
            </a:pPr>
            <a:r>
              <a:rPr lang="en-US" dirty="0">
                <a:hlinkClick r:id="rId4"/>
              </a:rPr>
              <a:t>covid19community.nih.gov/resources/learning-about-vaccines</a:t>
            </a:r>
            <a:endParaRPr lang="en-US" dirty="0"/>
          </a:p>
          <a:p>
            <a:pPr marL="0" indent="0">
              <a:buNone/>
            </a:pPr>
            <a:r>
              <a:rPr lang="en-US" b="1" dirty="0"/>
              <a:t>Understanding Clinical Trials</a:t>
            </a:r>
          </a:p>
          <a:p>
            <a:pPr marL="0" indent="0">
              <a:buNone/>
            </a:pPr>
            <a:r>
              <a:rPr lang="en-US" dirty="0">
                <a:hlinkClick r:id="rId5"/>
              </a:rPr>
              <a:t>covid19community.nih.gov/resources/understanding-clinical-trials</a:t>
            </a:r>
            <a:r>
              <a:rPr lang="en-US" dirty="0"/>
              <a:t>   </a:t>
            </a:r>
          </a:p>
        </p:txBody>
      </p:sp>
    </p:spTree>
    <p:extLst>
      <p:ext uri="{BB962C8B-B14F-4D97-AF65-F5344CB8AC3E}">
        <p14:creationId xmlns:p14="http://schemas.microsoft.com/office/powerpoint/2010/main" val="3188784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A39E-941F-5A4C-BB63-8F5BCF826EDF}"/>
              </a:ext>
            </a:extLst>
          </p:cNvPr>
          <p:cNvSpPr>
            <a:spLocks noGrp="1"/>
          </p:cNvSpPr>
          <p:nvPr>
            <p:ph type="title"/>
          </p:nvPr>
        </p:nvSpPr>
        <p:spPr/>
        <p:txBody>
          <a:bodyPr/>
          <a:lstStyle/>
          <a:p>
            <a:r>
              <a:rPr lang="en-US" dirty="0">
                <a:latin typeface="Arial"/>
                <a:cs typeface="Arial"/>
              </a:rPr>
              <a:t>About This Toolkit </a:t>
            </a:r>
            <a:endParaRPr lang="en-US" dirty="0"/>
          </a:p>
        </p:txBody>
      </p:sp>
      <p:sp>
        <p:nvSpPr>
          <p:cNvPr id="3" name="Content Placeholder 2">
            <a:extLst>
              <a:ext uri="{FF2B5EF4-FFF2-40B4-BE49-F238E27FC236}">
                <a16:creationId xmlns:a16="http://schemas.microsoft.com/office/drawing/2014/main" id="{E8E541BB-6CC4-3749-A6B4-FF158135C832}"/>
              </a:ext>
            </a:extLst>
          </p:cNvPr>
          <p:cNvSpPr>
            <a:spLocks noGrp="1"/>
          </p:cNvSpPr>
          <p:nvPr>
            <p:ph idx="1"/>
          </p:nvPr>
        </p:nvSpPr>
        <p:spPr>
          <a:xfrm>
            <a:off x="838200" y="1749425"/>
            <a:ext cx="7829550" cy="5180013"/>
          </a:xfrm>
        </p:spPr>
        <p:txBody>
          <a:bodyPr vert="horz" lIns="91440" tIns="45720" rIns="91440" bIns="45720" rtlCol="0" anchor="t">
            <a:normAutofit fontScale="62500" lnSpcReduction="20000"/>
          </a:bodyPr>
          <a:lstStyle/>
          <a:p>
            <a:pPr marL="0" indent="0">
              <a:lnSpc>
                <a:spcPct val="120000"/>
              </a:lnSpc>
              <a:spcBef>
                <a:spcPts val="800"/>
              </a:spcBef>
              <a:spcAft>
                <a:spcPts val="1800"/>
              </a:spcAft>
              <a:buNone/>
            </a:pPr>
            <a:r>
              <a:rPr lang="en-US" dirty="0">
                <a:latin typeface="Arial"/>
                <a:cs typeface="Arial"/>
              </a:rPr>
              <a:t>The </a:t>
            </a:r>
            <a:r>
              <a:rPr lang="en-US" b="1" dirty="0">
                <a:latin typeface="Arial"/>
                <a:cs typeface="Arial"/>
              </a:rPr>
              <a:t>NIH Community Engagement Alliance (CEAL) Against COVID-19 Disparities</a:t>
            </a:r>
            <a:r>
              <a:rPr lang="en-US" dirty="0">
                <a:latin typeface="Arial"/>
                <a:cs typeface="Arial"/>
              </a:rPr>
              <a:t> focuses on addressing misinformation around COVID-19, engaging trusted partners and messengers in the delivery of accurate information, and educating communities on the importance of inclusion in clinical research to overcome COVID-19.</a:t>
            </a:r>
          </a:p>
          <a:p>
            <a:pPr marL="0" indent="0">
              <a:lnSpc>
                <a:spcPct val="120000"/>
              </a:lnSpc>
              <a:spcBef>
                <a:spcPts val="800"/>
              </a:spcBef>
              <a:spcAft>
                <a:spcPts val="1800"/>
              </a:spcAft>
              <a:buNone/>
            </a:pPr>
            <a:r>
              <a:rPr lang="en-US" dirty="0">
                <a:latin typeface="Arial"/>
                <a:cs typeface="Arial"/>
              </a:rPr>
              <a:t>This toolkit, which is distributed monthly, include infographics, videos, toolkits, social media and key digital links that you can share with your communities to help keep them informed. This February edition includes a Journey of a Vaccine infographic, clinical trial and vaccine education videos, and CDC COVID-19 toolkits for community-based organizations and essential workers on Slides 5 – 7. Social media content recommendations are on Slides 9 – 18.</a:t>
            </a:r>
            <a:endParaRPr lang="en-US" dirty="0"/>
          </a:p>
          <a:p>
            <a:pPr marL="0" indent="0">
              <a:lnSpc>
                <a:spcPct val="120000"/>
              </a:lnSpc>
              <a:spcBef>
                <a:spcPts val="800"/>
              </a:spcBef>
              <a:spcAft>
                <a:spcPts val="1800"/>
              </a:spcAft>
              <a:buNone/>
            </a:pPr>
            <a:r>
              <a:rPr lang="en-US" dirty="0">
                <a:latin typeface="Arial"/>
                <a:cs typeface="Arial"/>
              </a:rPr>
              <a:t>All of these resources are also available on the CEAL website at </a:t>
            </a:r>
            <a:r>
              <a:rPr lang="en-US" dirty="0">
                <a:latin typeface="Arial"/>
                <a:cs typeface="Arial"/>
                <a:hlinkClick r:id="rId3"/>
              </a:rPr>
              <a:t>covid19community.nih.gov</a:t>
            </a:r>
            <a:r>
              <a:rPr lang="en-US" dirty="0">
                <a:latin typeface="Arial"/>
                <a:cs typeface="Arial"/>
              </a:rPr>
              <a:t> </a:t>
            </a:r>
            <a:endParaRPr lang="en-US" dirty="0"/>
          </a:p>
        </p:txBody>
      </p:sp>
      <p:sp>
        <p:nvSpPr>
          <p:cNvPr id="7" name="Content Placeholder 2">
            <a:extLst>
              <a:ext uri="{FF2B5EF4-FFF2-40B4-BE49-F238E27FC236}">
                <a16:creationId xmlns:a16="http://schemas.microsoft.com/office/drawing/2014/main" id="{C43DCF5D-4DC1-4A21-98D0-57AE176D68B5}"/>
              </a:ext>
            </a:extLst>
          </p:cNvPr>
          <p:cNvSpPr txBox="1">
            <a:spLocks/>
          </p:cNvSpPr>
          <p:nvPr/>
        </p:nvSpPr>
        <p:spPr>
          <a:xfrm>
            <a:off x="8896350" y="1749425"/>
            <a:ext cx="3067050" cy="3352927"/>
          </a:xfrm>
          <a:prstGeom prst="rect">
            <a:avLst/>
          </a:prstGeom>
          <a:solidFill>
            <a:schemeClr val="accent1"/>
          </a:solidFill>
          <a:ln w="28575">
            <a:solidFill>
              <a:schemeClr val="accent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bg1"/>
                </a:solidFill>
                <a:latin typeface="Arial"/>
                <a:cs typeface="Arial"/>
              </a:rPr>
              <a:t>Content Guide</a:t>
            </a:r>
          </a:p>
          <a:p>
            <a:pPr marL="0" indent="0">
              <a:spcAft>
                <a:spcPts val="2400"/>
              </a:spcAft>
              <a:buNone/>
            </a:pPr>
            <a:r>
              <a:rPr lang="en-US" sz="1800" dirty="0">
                <a:solidFill>
                  <a:schemeClr val="bg1"/>
                </a:solidFill>
                <a:latin typeface="Arial"/>
                <a:cs typeface="Arial"/>
              </a:rPr>
              <a:t>For vaccine education  materials, see Slides 5-7, 9-14, 15, 16 and 18.</a:t>
            </a:r>
            <a:endParaRPr lang="en-US" sz="1800" dirty="0">
              <a:solidFill>
                <a:schemeClr val="bg1"/>
              </a:solidFill>
            </a:endParaRPr>
          </a:p>
          <a:p>
            <a:pPr marL="0" indent="0">
              <a:buNone/>
            </a:pPr>
            <a:r>
              <a:rPr lang="en-US" sz="1800" dirty="0">
                <a:solidFill>
                  <a:schemeClr val="bg1"/>
                </a:solidFill>
                <a:latin typeface="Arial"/>
                <a:cs typeface="Arial"/>
              </a:rPr>
              <a:t>For clinical trials and/or the importance of diversity materials, see Slides 5-6 and 11-18.</a:t>
            </a:r>
            <a:endParaRPr lang="en-US" dirty="0"/>
          </a:p>
        </p:txBody>
      </p:sp>
    </p:spTree>
    <p:extLst>
      <p:ext uri="{BB962C8B-B14F-4D97-AF65-F5344CB8AC3E}">
        <p14:creationId xmlns:p14="http://schemas.microsoft.com/office/powerpoint/2010/main" val="2397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F40D-83F4-9940-8D35-F8AD37BB08C3}"/>
              </a:ext>
            </a:extLst>
          </p:cNvPr>
          <p:cNvSpPr>
            <a:spLocks noGrp="1"/>
          </p:cNvSpPr>
          <p:nvPr>
            <p:ph type="title"/>
          </p:nvPr>
        </p:nvSpPr>
        <p:spPr>
          <a:xfrm>
            <a:off x="838200" y="-128359"/>
            <a:ext cx="10515600" cy="1325563"/>
          </a:xfrm>
        </p:spPr>
        <p:txBody>
          <a:bodyPr/>
          <a:lstStyle/>
          <a:p>
            <a:r>
              <a:rPr lang="en-US" dirty="0"/>
              <a:t>Key Digital Resources</a:t>
            </a:r>
          </a:p>
        </p:txBody>
      </p:sp>
      <p:sp>
        <p:nvSpPr>
          <p:cNvPr id="6" name="object 2">
            <a:extLst>
              <a:ext uri="{FF2B5EF4-FFF2-40B4-BE49-F238E27FC236}">
                <a16:creationId xmlns:a16="http://schemas.microsoft.com/office/drawing/2014/main" id="{D6A9CEC7-2668-42EF-9DC5-3C82E224F79F}"/>
              </a:ext>
            </a:extLst>
          </p:cNvPr>
          <p:cNvSpPr txBox="1"/>
          <p:nvPr/>
        </p:nvSpPr>
        <p:spPr>
          <a:xfrm>
            <a:off x="4761076" y="971686"/>
            <a:ext cx="2406707" cy="602153"/>
          </a:xfrm>
          <a:prstGeom prst="rect">
            <a:avLst/>
          </a:prstGeom>
        </p:spPr>
        <p:txBody>
          <a:bodyPr vert="horz" wrap="square" lIns="0" tIns="12700" rIns="0" bIns="0" rtlCol="0">
            <a:spAutoFit/>
          </a:bodyPr>
          <a:lstStyle/>
          <a:p>
            <a:pPr marL="276860" marR="5080" indent="-264795" algn="ctr">
              <a:lnSpc>
                <a:spcPct val="109100"/>
              </a:lnSpc>
              <a:spcBef>
                <a:spcPts val="100"/>
              </a:spcBef>
            </a:pPr>
            <a:r>
              <a:rPr b="1" dirty="0">
                <a:latin typeface="Arial" panose="020B0604020202020204" pitchFamily="34" charset="0"/>
                <a:cs typeface="Arial" panose="020B0604020202020204" pitchFamily="34" charset="0"/>
              </a:rPr>
              <a:t>NIH </a:t>
            </a:r>
            <a:r>
              <a:rPr b="1" spc="-5" dirty="0">
                <a:latin typeface="Arial" panose="020B0604020202020204" pitchFamily="34" charset="0"/>
                <a:cs typeface="Arial" panose="020B0604020202020204" pitchFamily="34" charset="0"/>
              </a:rPr>
              <a:t>CEAL</a:t>
            </a:r>
            <a:r>
              <a:rPr b="1" spc="-90" dirty="0">
                <a:latin typeface="Arial" panose="020B0604020202020204" pitchFamily="34" charset="0"/>
                <a:cs typeface="Arial" panose="020B0604020202020204" pitchFamily="34" charset="0"/>
              </a:rPr>
              <a:t> </a:t>
            </a:r>
            <a:r>
              <a:rPr b="1" dirty="0">
                <a:latin typeface="Arial" panose="020B0604020202020204" pitchFamily="34" charset="0"/>
                <a:cs typeface="Arial" panose="020B0604020202020204" pitchFamily="34" charset="0"/>
              </a:rPr>
              <a:t>Websites  </a:t>
            </a:r>
            <a:r>
              <a:rPr spc="-5" dirty="0">
                <a:latin typeface="Arial" panose="020B0604020202020204" pitchFamily="34" charset="0"/>
                <a:cs typeface="Arial" panose="020B0604020202020204" pitchFamily="34" charset="0"/>
              </a:rPr>
              <a:t>#NIHCEAL</a:t>
            </a:r>
            <a:endParaRPr dirty="0">
              <a:latin typeface="Arial" panose="020B0604020202020204" pitchFamily="34" charset="0"/>
              <a:cs typeface="Arial" panose="020B0604020202020204" pitchFamily="34" charset="0"/>
            </a:endParaRPr>
          </a:p>
        </p:txBody>
      </p:sp>
      <p:graphicFrame>
        <p:nvGraphicFramePr>
          <p:cNvPr id="7" name="object 3">
            <a:extLst>
              <a:ext uri="{FF2B5EF4-FFF2-40B4-BE49-F238E27FC236}">
                <a16:creationId xmlns:a16="http://schemas.microsoft.com/office/drawing/2014/main" id="{050972A3-19C4-4D4C-A36E-74D574CE1F16}"/>
              </a:ext>
            </a:extLst>
          </p:cNvPr>
          <p:cNvGraphicFramePr>
            <a:graphicFrameLocks noGrp="1"/>
          </p:cNvGraphicFramePr>
          <p:nvPr>
            <p:extLst>
              <p:ext uri="{D42A27DB-BD31-4B8C-83A1-F6EECF244321}">
                <p14:modId xmlns:p14="http://schemas.microsoft.com/office/powerpoint/2010/main" val="1290490701"/>
              </p:ext>
            </p:extLst>
          </p:nvPr>
        </p:nvGraphicFramePr>
        <p:xfrm>
          <a:off x="1655718" y="1592490"/>
          <a:ext cx="8616623" cy="920987"/>
        </p:xfrm>
        <a:graphic>
          <a:graphicData uri="http://schemas.openxmlformats.org/drawingml/2006/table">
            <a:tbl>
              <a:tblPr firstRow="1" bandRow="1">
                <a:tableStyleId>{2D5ABB26-0587-4C30-8999-92F81FD0307C}</a:tableStyleId>
              </a:tblPr>
              <a:tblGrid>
                <a:gridCol w="4062911">
                  <a:extLst>
                    <a:ext uri="{9D8B030D-6E8A-4147-A177-3AD203B41FA5}">
                      <a16:colId xmlns:a16="http://schemas.microsoft.com/office/drawing/2014/main" val="20000"/>
                    </a:ext>
                  </a:extLst>
                </a:gridCol>
                <a:gridCol w="4553712">
                  <a:extLst>
                    <a:ext uri="{9D8B030D-6E8A-4147-A177-3AD203B41FA5}">
                      <a16:colId xmlns:a16="http://schemas.microsoft.com/office/drawing/2014/main" val="20001"/>
                    </a:ext>
                  </a:extLst>
                </a:gridCol>
              </a:tblGrid>
              <a:tr h="455515">
                <a:tc>
                  <a:txBody>
                    <a:bodyPr/>
                    <a:lstStyle/>
                    <a:p>
                      <a:pPr marL="91440">
                        <a:lnSpc>
                          <a:spcPct val="100000"/>
                        </a:lnSpc>
                        <a:spcBef>
                          <a:spcPts val="359"/>
                        </a:spcBef>
                      </a:pPr>
                      <a:r>
                        <a:rPr sz="1800" b="1" spc="-5" dirty="0">
                          <a:solidFill>
                            <a:srgbClr val="FFFFFF"/>
                          </a:solidFill>
                          <a:latin typeface="Arial" panose="020B0604020202020204" pitchFamily="34" charset="0"/>
                          <a:cs typeface="Arial" panose="020B0604020202020204" pitchFamily="34" charset="0"/>
                        </a:rPr>
                        <a:t>English</a:t>
                      </a:r>
                      <a:endParaRPr sz="1800" b="1" dirty="0">
                        <a:latin typeface="Arial" panose="020B0604020202020204" pitchFamily="34" charset="0"/>
                        <a:cs typeface="Arial" panose="020B0604020202020204" pitchFamily="34" charset="0"/>
                      </a:endParaRPr>
                    </a:p>
                  </a:txBody>
                  <a:tcPr marT="91440" marB="91440" anchor="ctr">
                    <a:solidFill>
                      <a:srgbClr val="3B548F"/>
                    </a:solidFill>
                  </a:tcPr>
                </a:tc>
                <a:tc>
                  <a:txBody>
                    <a:bodyPr/>
                    <a:lstStyle/>
                    <a:p>
                      <a:pPr marL="368935">
                        <a:lnSpc>
                          <a:spcPct val="100000"/>
                        </a:lnSpc>
                        <a:spcBef>
                          <a:spcPts val="359"/>
                        </a:spcBef>
                      </a:pPr>
                      <a:r>
                        <a:rPr sz="1800" b="1" dirty="0">
                          <a:solidFill>
                            <a:srgbClr val="FFFFFF"/>
                          </a:solidFill>
                          <a:latin typeface="Arial" panose="020B0604020202020204" pitchFamily="34" charset="0"/>
                          <a:cs typeface="Arial" panose="020B0604020202020204" pitchFamily="34" charset="0"/>
                        </a:rPr>
                        <a:t>Spanish</a:t>
                      </a:r>
                      <a:endParaRPr sz="1800" b="1" dirty="0">
                        <a:latin typeface="Arial" panose="020B0604020202020204" pitchFamily="34" charset="0"/>
                        <a:cs typeface="Arial" panose="020B0604020202020204" pitchFamily="34" charset="0"/>
                      </a:endParaRPr>
                    </a:p>
                  </a:txBody>
                  <a:tcPr marT="91440" marB="91440" anchor="ctr">
                    <a:solidFill>
                      <a:srgbClr val="3B548F"/>
                    </a:solidFill>
                  </a:tcPr>
                </a:tc>
                <a:extLst>
                  <a:ext uri="{0D108BD9-81ED-4DB2-BD59-A6C34878D82A}">
                    <a16:rowId xmlns:a16="http://schemas.microsoft.com/office/drawing/2014/main" val="10000"/>
                  </a:ext>
                </a:extLst>
              </a:tr>
              <a:tr h="463787">
                <a:tc>
                  <a:txBody>
                    <a:bodyPr/>
                    <a:lstStyle/>
                    <a:p>
                      <a:pPr marL="91440">
                        <a:lnSpc>
                          <a:spcPct val="100000"/>
                        </a:lnSpc>
                        <a:spcBef>
                          <a:spcPts val="380"/>
                        </a:spcBef>
                      </a:pPr>
                      <a:r>
                        <a:rPr sz="1400" u="sng" spc="-5" dirty="0">
                          <a:solidFill>
                            <a:srgbClr val="0000FF"/>
                          </a:solidFill>
                          <a:uFill>
                            <a:solidFill>
                              <a:srgbClr val="0000FF"/>
                            </a:solidFill>
                          </a:uFill>
                          <a:latin typeface="Arial" panose="020B0604020202020204" pitchFamily="34" charset="0"/>
                          <a:cs typeface="Arial" panose="020B0604020202020204" pitchFamily="34" charset="0"/>
                          <a:hlinkClick r:id="rId3"/>
                        </a:rPr>
                        <a:t>https://covid19community.nih.gov/</a:t>
                      </a:r>
                      <a:endParaRPr sz="1400" dirty="0">
                        <a:latin typeface="Arial" panose="020B0604020202020204" pitchFamily="34" charset="0"/>
                        <a:cs typeface="Arial" panose="020B0604020202020204" pitchFamily="34" charset="0"/>
                      </a:endParaRPr>
                    </a:p>
                  </a:txBody>
                  <a:tcPr marT="91440" marB="91440">
                    <a:lnL w="6350">
                      <a:solidFill>
                        <a:srgbClr val="3B548F"/>
                      </a:solidFill>
                      <a:prstDash val="solid"/>
                    </a:lnL>
                    <a:lnB w="6350">
                      <a:solidFill>
                        <a:srgbClr val="3B548F"/>
                      </a:solidFill>
                      <a:prstDash val="solid"/>
                    </a:lnB>
                  </a:tcPr>
                </a:tc>
                <a:tc>
                  <a:txBody>
                    <a:bodyPr/>
                    <a:lstStyle/>
                    <a:p>
                      <a:pPr marL="368935">
                        <a:lnSpc>
                          <a:spcPct val="100000"/>
                        </a:lnSpc>
                        <a:spcBef>
                          <a:spcPts val="380"/>
                        </a:spcBef>
                      </a:pPr>
                      <a:r>
                        <a:rPr sz="1400" u="sng" spc="-5" dirty="0">
                          <a:solidFill>
                            <a:srgbClr val="0000FF"/>
                          </a:solidFill>
                          <a:uFill>
                            <a:solidFill>
                              <a:srgbClr val="0000FF"/>
                            </a:solidFill>
                          </a:uFill>
                          <a:latin typeface="Arial" panose="020B0604020202020204" pitchFamily="34" charset="0"/>
                          <a:cs typeface="Arial" panose="020B0604020202020204" pitchFamily="34" charset="0"/>
                          <a:hlinkClick r:id="rId4"/>
                        </a:rPr>
                        <a:t>https://covid19community.nih.gov/espanol</a:t>
                      </a:r>
                      <a:endParaRPr sz="1400" dirty="0">
                        <a:latin typeface="Arial" panose="020B0604020202020204" pitchFamily="34" charset="0"/>
                        <a:cs typeface="Arial" panose="020B0604020202020204" pitchFamily="34" charset="0"/>
                      </a:endParaRPr>
                    </a:p>
                  </a:txBody>
                  <a:tcPr marT="91440" marB="91440">
                    <a:lnR w="6350">
                      <a:solidFill>
                        <a:srgbClr val="3B548F"/>
                      </a:solidFill>
                      <a:prstDash val="solid"/>
                    </a:lnR>
                    <a:lnB w="6350">
                      <a:solidFill>
                        <a:srgbClr val="3B548F"/>
                      </a:solidFill>
                      <a:prstDash val="solid"/>
                    </a:lnB>
                  </a:tcPr>
                </a:tc>
                <a:extLst>
                  <a:ext uri="{0D108BD9-81ED-4DB2-BD59-A6C34878D82A}">
                    <a16:rowId xmlns:a16="http://schemas.microsoft.com/office/drawing/2014/main" val="10001"/>
                  </a:ext>
                </a:extLst>
              </a:tr>
            </a:tbl>
          </a:graphicData>
        </a:graphic>
      </p:graphicFrame>
      <p:sp>
        <p:nvSpPr>
          <p:cNvPr id="8" name="object 4">
            <a:extLst>
              <a:ext uri="{FF2B5EF4-FFF2-40B4-BE49-F238E27FC236}">
                <a16:creationId xmlns:a16="http://schemas.microsoft.com/office/drawing/2014/main" id="{699497AC-6F8D-45B3-A6ED-85981042112F}"/>
              </a:ext>
            </a:extLst>
          </p:cNvPr>
          <p:cNvSpPr txBox="1"/>
          <p:nvPr/>
        </p:nvSpPr>
        <p:spPr>
          <a:xfrm>
            <a:off x="3652484" y="2762790"/>
            <a:ext cx="4623890" cy="578428"/>
          </a:xfrm>
          <a:prstGeom prst="rect">
            <a:avLst/>
          </a:prstGeom>
        </p:spPr>
        <p:txBody>
          <a:bodyPr vert="horz" wrap="square" lIns="0" tIns="10160" rIns="0" bIns="0" rtlCol="0">
            <a:spAutoFit/>
          </a:bodyPr>
          <a:lstStyle/>
          <a:p>
            <a:pPr marL="12700" marR="5080" indent="116839" algn="ctr">
              <a:lnSpc>
                <a:spcPct val="101699"/>
              </a:lnSpc>
              <a:spcBef>
                <a:spcPts val="80"/>
              </a:spcBef>
            </a:pPr>
            <a:r>
              <a:rPr b="1" spc="-5" dirty="0">
                <a:latin typeface="+mj-lt"/>
                <a:cs typeface="Calibri"/>
              </a:rPr>
              <a:t>COVID-19 Related Websites  </a:t>
            </a:r>
            <a:endParaRPr lang="en-US" b="1" spc="-5" dirty="0">
              <a:latin typeface="+mj-lt"/>
              <a:cs typeface="Calibri"/>
            </a:endParaRPr>
          </a:p>
          <a:p>
            <a:pPr marL="12700" marR="5080" indent="116839" algn="ctr">
              <a:lnSpc>
                <a:spcPct val="101699"/>
              </a:lnSpc>
              <a:spcBef>
                <a:spcPts val="80"/>
              </a:spcBef>
            </a:pPr>
            <a:r>
              <a:rPr spc="-5" dirty="0">
                <a:latin typeface="+mj-lt"/>
                <a:cs typeface="Calibri"/>
              </a:rPr>
              <a:t>#ConquerCOVID19 </a:t>
            </a:r>
            <a:r>
              <a:rPr dirty="0">
                <a:latin typeface="+mj-lt"/>
                <a:cs typeface="Calibri"/>
              </a:rPr>
              <a:t>•</a:t>
            </a:r>
            <a:r>
              <a:rPr spc="175" dirty="0">
                <a:latin typeface="+mj-lt"/>
                <a:cs typeface="Calibri"/>
              </a:rPr>
              <a:t> </a:t>
            </a:r>
            <a:r>
              <a:rPr spc="-5" dirty="0">
                <a:latin typeface="+mj-lt"/>
                <a:cs typeface="Calibri"/>
              </a:rPr>
              <a:t>#COVID19</a:t>
            </a:r>
            <a:endParaRPr dirty="0">
              <a:latin typeface="+mj-lt"/>
              <a:cs typeface="Calibri"/>
            </a:endParaRPr>
          </a:p>
        </p:txBody>
      </p:sp>
      <p:graphicFrame>
        <p:nvGraphicFramePr>
          <p:cNvPr id="10" name="object 6">
            <a:extLst>
              <a:ext uri="{FF2B5EF4-FFF2-40B4-BE49-F238E27FC236}">
                <a16:creationId xmlns:a16="http://schemas.microsoft.com/office/drawing/2014/main" id="{C3818A31-D512-4414-B008-5BC0CB5C2F3F}"/>
              </a:ext>
            </a:extLst>
          </p:cNvPr>
          <p:cNvGraphicFramePr>
            <a:graphicFrameLocks noGrp="1"/>
          </p:cNvGraphicFramePr>
          <p:nvPr>
            <p:extLst>
              <p:ext uri="{D42A27DB-BD31-4B8C-83A1-F6EECF244321}">
                <p14:modId xmlns:p14="http://schemas.microsoft.com/office/powerpoint/2010/main" val="3446617953"/>
              </p:ext>
            </p:extLst>
          </p:nvPr>
        </p:nvGraphicFramePr>
        <p:xfrm>
          <a:off x="1655718" y="3340466"/>
          <a:ext cx="8617422" cy="2532316"/>
        </p:xfrm>
        <a:graphic>
          <a:graphicData uri="http://schemas.openxmlformats.org/drawingml/2006/table">
            <a:tbl>
              <a:tblPr firstRow="1" bandRow="1">
                <a:tableStyleId>{2D5ABB26-0587-4C30-8999-92F81FD0307C}</a:tableStyleId>
              </a:tblPr>
              <a:tblGrid>
                <a:gridCol w="4059936">
                  <a:extLst>
                    <a:ext uri="{9D8B030D-6E8A-4147-A177-3AD203B41FA5}">
                      <a16:colId xmlns:a16="http://schemas.microsoft.com/office/drawing/2014/main" val="20000"/>
                    </a:ext>
                  </a:extLst>
                </a:gridCol>
                <a:gridCol w="4557486">
                  <a:extLst>
                    <a:ext uri="{9D8B030D-6E8A-4147-A177-3AD203B41FA5}">
                      <a16:colId xmlns:a16="http://schemas.microsoft.com/office/drawing/2014/main" val="20001"/>
                    </a:ext>
                  </a:extLst>
                </a:gridCol>
              </a:tblGrid>
              <a:tr h="459676">
                <a:tc>
                  <a:txBody>
                    <a:bodyPr/>
                    <a:lstStyle/>
                    <a:p>
                      <a:pPr marL="90805">
                        <a:lnSpc>
                          <a:spcPct val="100000"/>
                        </a:lnSpc>
                        <a:spcBef>
                          <a:spcPts val="380"/>
                        </a:spcBef>
                      </a:pPr>
                      <a:r>
                        <a:rPr lang="en-US" sz="1800" b="1" spc="-5" noProof="0" dirty="0">
                          <a:solidFill>
                            <a:srgbClr val="FFFFFF"/>
                          </a:solidFill>
                          <a:latin typeface="Arial" panose="020B0604020202020204" pitchFamily="34" charset="0"/>
                          <a:cs typeface="Arial" panose="020B0604020202020204" pitchFamily="34" charset="0"/>
                        </a:rPr>
                        <a:t>English</a:t>
                      </a:r>
                      <a:endParaRPr lang="en-US" sz="1800" noProof="0" dirty="0">
                        <a:latin typeface="Arial" panose="020B0604020202020204" pitchFamily="34" charset="0"/>
                        <a:cs typeface="Arial" panose="020B0604020202020204" pitchFamily="34" charset="0"/>
                      </a:endParaRPr>
                    </a:p>
                  </a:txBody>
                  <a:tcPr marL="45720" marR="45720" anchor="ctr">
                    <a:solidFill>
                      <a:srgbClr val="3B548F"/>
                    </a:solidFill>
                  </a:tcPr>
                </a:tc>
                <a:tc>
                  <a:txBody>
                    <a:bodyPr/>
                    <a:lstStyle/>
                    <a:p>
                      <a:pPr marL="394335">
                        <a:lnSpc>
                          <a:spcPct val="100000"/>
                        </a:lnSpc>
                        <a:spcBef>
                          <a:spcPts val="380"/>
                        </a:spcBef>
                      </a:pPr>
                      <a:r>
                        <a:rPr lang="en-US" sz="1800" b="1" noProof="0" dirty="0">
                          <a:solidFill>
                            <a:srgbClr val="FFFFFF"/>
                          </a:solidFill>
                          <a:latin typeface="Arial" panose="020B0604020202020204" pitchFamily="34" charset="0"/>
                          <a:cs typeface="Arial" panose="020B0604020202020204" pitchFamily="34" charset="0"/>
                        </a:rPr>
                        <a:t>Spanish</a:t>
                      </a:r>
                      <a:endParaRPr lang="en-US" sz="1800" noProof="0" dirty="0">
                        <a:latin typeface="Arial" panose="020B0604020202020204" pitchFamily="34" charset="0"/>
                        <a:cs typeface="Arial" panose="020B0604020202020204" pitchFamily="34" charset="0"/>
                      </a:endParaRPr>
                    </a:p>
                  </a:txBody>
                  <a:tcPr marL="45720" marR="45720" anchor="ctr">
                    <a:solidFill>
                      <a:srgbClr val="3B548F"/>
                    </a:solidFill>
                  </a:tcPr>
                </a:tc>
                <a:extLst>
                  <a:ext uri="{0D108BD9-81ED-4DB2-BD59-A6C34878D82A}">
                    <a16:rowId xmlns:a16="http://schemas.microsoft.com/office/drawing/2014/main" val="10000"/>
                  </a:ext>
                </a:extLst>
              </a:tr>
              <a:tr h="0">
                <a:tc>
                  <a:txBody>
                    <a:bodyPr/>
                    <a:lstStyle/>
                    <a:p>
                      <a:pPr marL="90805">
                        <a:lnSpc>
                          <a:spcPct val="100000"/>
                        </a:lnSpc>
                        <a:spcBef>
                          <a:spcPts val="340"/>
                        </a:spcBef>
                      </a:pPr>
                      <a:r>
                        <a:rPr lang="en-US" sz="1400" spc="-5" noProof="0" dirty="0">
                          <a:latin typeface="Arial" panose="020B0604020202020204" pitchFamily="34" charset="0"/>
                          <a:cs typeface="Arial" panose="020B0604020202020204" pitchFamily="34" charset="0"/>
                        </a:rPr>
                        <a:t>NIH COVID-19</a:t>
                      </a:r>
                      <a:endParaRPr lang="en-US" sz="1400" noProof="0" dirty="0">
                        <a:latin typeface="Arial" panose="020B0604020202020204" pitchFamily="34" charset="0"/>
                        <a:cs typeface="Arial" panose="020B0604020202020204" pitchFamily="34" charset="0"/>
                      </a:endParaRPr>
                    </a:p>
                    <a:p>
                      <a:pPr marL="90805">
                        <a:lnSpc>
                          <a:spcPct val="100000"/>
                        </a:lnSpc>
                        <a:spcBef>
                          <a:spcPts val="20"/>
                        </a:spcBef>
                      </a:pPr>
                      <a:r>
                        <a:rPr lang="en-US" sz="1400" u="sng" spc="-5" noProof="0" dirty="0">
                          <a:solidFill>
                            <a:srgbClr val="0000FF"/>
                          </a:solidFill>
                          <a:uFill>
                            <a:solidFill>
                              <a:srgbClr val="0000FF"/>
                            </a:solidFill>
                          </a:uFill>
                          <a:latin typeface="Arial" panose="020B0604020202020204" pitchFamily="34" charset="0"/>
                          <a:cs typeface="Arial" panose="020B0604020202020204" pitchFamily="34" charset="0"/>
                          <a:hlinkClick r:id="rId5"/>
                        </a:rPr>
                        <a:t>https://covid19.nih.gov/</a:t>
                      </a:r>
                      <a:endParaRPr lang="en-US" sz="1400" noProof="0" dirty="0">
                        <a:latin typeface="Arial" panose="020B0604020202020204" pitchFamily="34" charset="0"/>
                        <a:cs typeface="Arial" panose="020B0604020202020204" pitchFamily="34" charset="0"/>
                      </a:endParaRPr>
                    </a:p>
                  </a:txBody>
                  <a:tcPr marL="45720" marR="45720" anchor="ctr">
                    <a:lnL w="6350">
                      <a:solidFill>
                        <a:srgbClr val="3B548F"/>
                      </a:solidFill>
                      <a:prstDash val="solid"/>
                    </a:lnL>
                    <a:lnB w="12700" cap="flat" cmpd="sng" algn="ctr">
                      <a:noFill/>
                      <a:prstDash val="solid"/>
                      <a:round/>
                      <a:headEnd type="none" w="med" len="med"/>
                      <a:tailEnd type="none" w="med" len="med"/>
                    </a:lnB>
                  </a:tcPr>
                </a:tc>
                <a:tc>
                  <a:txBody>
                    <a:bodyPr/>
                    <a:lstStyle/>
                    <a:p>
                      <a:pPr marL="394335">
                        <a:lnSpc>
                          <a:spcPct val="100000"/>
                        </a:lnSpc>
                        <a:spcBef>
                          <a:spcPts val="340"/>
                        </a:spcBef>
                      </a:pPr>
                      <a:r>
                        <a:rPr lang="en-US" sz="1400" spc="-5" noProof="0" dirty="0">
                          <a:latin typeface="Arial" panose="020B0604020202020204" pitchFamily="34" charset="0"/>
                          <a:cs typeface="Arial" panose="020B0604020202020204" pitchFamily="34" charset="0"/>
                        </a:rPr>
                        <a:t>NIH COVID-19</a:t>
                      </a:r>
                      <a:endParaRPr lang="en-US" sz="1400" noProof="0" dirty="0">
                        <a:latin typeface="Arial" panose="020B0604020202020204" pitchFamily="34" charset="0"/>
                        <a:cs typeface="Arial" panose="020B0604020202020204" pitchFamily="34" charset="0"/>
                      </a:endParaRPr>
                    </a:p>
                    <a:p>
                      <a:pPr marL="394335">
                        <a:lnSpc>
                          <a:spcPct val="100000"/>
                        </a:lnSpc>
                        <a:spcBef>
                          <a:spcPts val="20"/>
                        </a:spcBef>
                      </a:pPr>
                      <a:r>
                        <a:rPr lang="en-US" sz="1400" u="sng" spc="-5" noProof="0" dirty="0">
                          <a:solidFill>
                            <a:srgbClr val="0000FF"/>
                          </a:solidFill>
                          <a:uFill>
                            <a:solidFill>
                              <a:srgbClr val="0000FF"/>
                            </a:solidFill>
                          </a:uFill>
                          <a:latin typeface="Arial" panose="020B0604020202020204" pitchFamily="34" charset="0"/>
                          <a:cs typeface="Arial" panose="020B0604020202020204" pitchFamily="34" charset="0"/>
                          <a:hlinkClick r:id="rId6"/>
                        </a:rPr>
                        <a:t>https://salud.nih.gov/</a:t>
                      </a:r>
                      <a:endParaRPr lang="en-US" sz="1400" noProof="0" dirty="0">
                        <a:latin typeface="Arial" panose="020B0604020202020204" pitchFamily="34" charset="0"/>
                        <a:cs typeface="Arial" panose="020B0604020202020204" pitchFamily="34" charset="0"/>
                      </a:endParaRPr>
                    </a:p>
                  </a:txBody>
                  <a:tcPr marL="45720" marR="45720" anchor="ctr">
                    <a:lnR w="6350">
                      <a:solidFill>
                        <a:srgbClr val="3B548F"/>
                      </a:solidFill>
                      <a:prstDash val="solid"/>
                    </a:lnR>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90805" marR="590550">
                        <a:lnSpc>
                          <a:spcPct val="100000"/>
                        </a:lnSpc>
                        <a:spcBef>
                          <a:spcPts val="65"/>
                        </a:spcBef>
                      </a:pPr>
                      <a:r>
                        <a:rPr lang="en-US" sz="1400" noProof="0" dirty="0">
                          <a:latin typeface="Arial" panose="020B0604020202020204" pitchFamily="34" charset="0"/>
                          <a:cs typeface="Arial" panose="020B0604020202020204" pitchFamily="34" charset="0"/>
                        </a:rPr>
                        <a:t>HHS </a:t>
                      </a:r>
                      <a:r>
                        <a:rPr lang="en-US" sz="1400" spc="-5" noProof="0" dirty="0">
                          <a:latin typeface="Arial" panose="020B0604020202020204" pitchFamily="34" charset="0"/>
                          <a:cs typeface="Arial" panose="020B0604020202020204" pitchFamily="34" charset="0"/>
                        </a:rPr>
                        <a:t>Combat </a:t>
                      </a:r>
                      <a:r>
                        <a:rPr lang="en-US" sz="1400" noProof="0" dirty="0">
                          <a:latin typeface="Arial" panose="020B0604020202020204" pitchFamily="34" charset="0"/>
                          <a:cs typeface="Arial" panose="020B0604020202020204" pitchFamily="34" charset="0"/>
                        </a:rPr>
                        <a:t>COVID  </a:t>
                      </a:r>
                      <a:r>
                        <a:rPr lang="en-US" sz="1400" u="sng" spc="-5" noProof="0" dirty="0">
                          <a:solidFill>
                            <a:srgbClr val="0000FF"/>
                          </a:solidFill>
                          <a:uFill>
                            <a:solidFill>
                              <a:srgbClr val="0000FF"/>
                            </a:solidFill>
                          </a:uFill>
                          <a:latin typeface="Arial" panose="020B0604020202020204" pitchFamily="34" charset="0"/>
                          <a:cs typeface="Arial" panose="020B0604020202020204" pitchFamily="34" charset="0"/>
                          <a:hlinkClick r:id="rId7"/>
                        </a:rPr>
                        <a:t>https://combatcovid.hhs.gov/</a:t>
                      </a:r>
                      <a:r>
                        <a:rPr lang="en-US" sz="1400" u="sng" spc="-70" noProof="0" dirty="0">
                          <a:solidFill>
                            <a:srgbClr val="0000FF"/>
                          </a:solidFill>
                          <a:uFill>
                            <a:solidFill>
                              <a:srgbClr val="0000FF"/>
                            </a:solidFill>
                          </a:uFill>
                          <a:latin typeface="Arial" panose="020B0604020202020204" pitchFamily="34" charset="0"/>
                          <a:cs typeface="Arial" panose="020B0604020202020204" pitchFamily="34" charset="0"/>
                          <a:hlinkClick r:id="rId7"/>
                        </a:rPr>
                        <a:t> </a:t>
                      </a:r>
                      <a:endParaRPr lang="en-US" sz="1400" noProof="0" dirty="0">
                        <a:latin typeface="Arial" panose="020B0604020202020204" pitchFamily="34" charset="0"/>
                        <a:cs typeface="Arial" panose="020B0604020202020204" pitchFamily="34" charset="0"/>
                      </a:endParaRPr>
                    </a:p>
                  </a:txBody>
                  <a:tcPr marL="45720" marR="45720" anchor="ctr">
                    <a:lnL w="6350">
                      <a:solidFill>
                        <a:srgbClr val="3B548F"/>
                      </a:solidFill>
                      <a:prstDash val="soli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94335" marR="812165">
                        <a:lnSpc>
                          <a:spcPct val="100000"/>
                        </a:lnSpc>
                        <a:spcBef>
                          <a:spcPts val="320"/>
                        </a:spcBef>
                      </a:pPr>
                      <a:r>
                        <a:rPr lang="es-ES" sz="1400" noProof="0" dirty="0">
                          <a:latin typeface="Arial" panose="020B0604020202020204" pitchFamily="34" charset="0"/>
                          <a:cs typeface="Arial" panose="020B0604020202020204" pitchFamily="34" charset="0"/>
                        </a:rPr>
                        <a:t>HHS </a:t>
                      </a:r>
                      <a:r>
                        <a:rPr lang="es-ES" sz="1400" spc="-5" noProof="0" dirty="0">
                          <a:latin typeface="Arial" panose="020B0604020202020204" pitchFamily="34" charset="0"/>
                          <a:cs typeface="Arial" panose="020B0604020202020204" pitchFamily="34" charset="0"/>
                        </a:rPr>
                        <a:t>Combate </a:t>
                      </a:r>
                      <a:r>
                        <a:rPr lang="es-ES" sz="1400" noProof="0" dirty="0">
                          <a:latin typeface="Arial" panose="020B0604020202020204" pitchFamily="34" charset="0"/>
                          <a:cs typeface="Arial" panose="020B0604020202020204" pitchFamily="34" charset="0"/>
                        </a:rPr>
                        <a:t>COVID </a:t>
                      </a:r>
                      <a:r>
                        <a:rPr lang="es-ES" sz="1400" spc="-5" noProof="0" dirty="0">
                          <a:latin typeface="Arial" panose="020B0604020202020204" pitchFamily="34" charset="0"/>
                          <a:cs typeface="Arial" panose="020B0604020202020204" pitchFamily="34" charset="0"/>
                        </a:rPr>
                        <a:t>(en</a:t>
                      </a:r>
                      <a:r>
                        <a:rPr lang="es-ES" sz="1400" spc="-70" noProof="0" dirty="0">
                          <a:latin typeface="Arial" panose="020B0604020202020204" pitchFamily="34" charset="0"/>
                          <a:cs typeface="Arial" panose="020B0604020202020204" pitchFamily="34" charset="0"/>
                        </a:rPr>
                        <a:t> </a:t>
                      </a:r>
                      <a:r>
                        <a:rPr lang="es-ES" sz="1400" spc="-5" noProof="0" dirty="0">
                          <a:latin typeface="Arial" panose="020B0604020202020204" pitchFamily="34" charset="0"/>
                          <a:cs typeface="Arial" panose="020B0604020202020204" pitchFamily="34" charset="0"/>
                        </a:rPr>
                        <a:t>español)  </a:t>
                      </a:r>
                      <a:r>
                        <a:rPr lang="en-US" sz="1400" u="sng" spc="-5" noProof="0" dirty="0">
                          <a:solidFill>
                            <a:srgbClr val="0000FF"/>
                          </a:solidFill>
                          <a:uFill>
                            <a:solidFill>
                              <a:srgbClr val="0000FF"/>
                            </a:solidFill>
                          </a:uFill>
                          <a:latin typeface="Arial" panose="020B0604020202020204" pitchFamily="34" charset="0"/>
                          <a:cs typeface="Arial" panose="020B0604020202020204" pitchFamily="34" charset="0"/>
                          <a:hlinkClick r:id="rId8"/>
                        </a:rPr>
                        <a:t>https://combatecovid.hhs.gov/</a:t>
                      </a:r>
                      <a:endParaRPr lang="en-US" sz="1400" noProof="0" dirty="0">
                        <a:latin typeface="Arial" panose="020B0604020202020204" pitchFamily="34" charset="0"/>
                        <a:cs typeface="Arial" panose="020B0604020202020204" pitchFamily="34" charset="0"/>
                      </a:endParaRPr>
                    </a:p>
                  </a:txBody>
                  <a:tcPr marL="45720" marR="45720" anchor="ctr">
                    <a:lnR w="6350">
                      <a:solidFill>
                        <a:srgbClr val="3B548F"/>
                      </a:solid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90805" marR="590550" lvl="0" indent="0" algn="l" defTabSz="914400" rtl="0" eaLnBrk="1" fontAlgn="auto" latinLnBrk="0" hangingPunct="1">
                        <a:lnSpc>
                          <a:spcPct val="100000"/>
                        </a:lnSpc>
                        <a:spcBef>
                          <a:spcPts val="65"/>
                        </a:spcBef>
                        <a:spcAft>
                          <a:spcPts val="0"/>
                        </a:spcAft>
                        <a:buClrTx/>
                        <a:buSzTx/>
                        <a:buFontTx/>
                        <a:buNone/>
                        <a:tabLst/>
                        <a:defRPr/>
                      </a:pPr>
                      <a:r>
                        <a:rPr lang="en-US" sz="1400" spc="-5" noProof="0" dirty="0">
                          <a:latin typeface="Arial" panose="020B0604020202020204" pitchFamily="34" charset="0"/>
                          <a:cs typeface="Arial" panose="020B0604020202020204" pitchFamily="34" charset="0"/>
                        </a:rPr>
                        <a:t>NIH CEAL Event Calendar  </a:t>
                      </a:r>
                      <a:r>
                        <a:rPr lang="en-US" sz="1400" u="sng" spc="-5" noProof="0" dirty="0">
                          <a:solidFill>
                            <a:srgbClr val="0000FF"/>
                          </a:solidFill>
                          <a:uFill>
                            <a:solidFill>
                              <a:srgbClr val="0000FF"/>
                            </a:solidFill>
                          </a:uFill>
                          <a:latin typeface="Arial" panose="020B0604020202020204" pitchFamily="34" charset="0"/>
                          <a:cs typeface="Arial" panose="020B0604020202020204" pitchFamily="34" charset="0"/>
                          <a:hlinkClick r:id="rId9"/>
                        </a:rPr>
                        <a:t>https://covid19community.nih.gov/events</a:t>
                      </a:r>
                      <a:endParaRPr lang="en-US" sz="1400" noProof="0" dirty="0">
                        <a:latin typeface="Arial" panose="020B0604020202020204" pitchFamily="34" charset="0"/>
                        <a:cs typeface="Arial" panose="020B0604020202020204" pitchFamily="34" charset="0"/>
                      </a:endParaRPr>
                    </a:p>
                  </a:txBody>
                  <a:tcPr marL="45720" marR="45720" anchor="ctr">
                    <a:lnL w="6350">
                      <a:solidFill>
                        <a:srgbClr val="3B548F"/>
                      </a:solidFill>
                      <a:prstDash val="soli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394335" marR="812165">
                        <a:lnSpc>
                          <a:spcPct val="100000"/>
                        </a:lnSpc>
                        <a:spcBef>
                          <a:spcPts val="320"/>
                        </a:spcBef>
                      </a:pPr>
                      <a:endParaRPr lang="en-US" sz="1400" noProof="0" dirty="0">
                        <a:latin typeface="Arial" panose="020B0604020202020204" pitchFamily="34" charset="0"/>
                        <a:cs typeface="Arial" panose="020B0604020202020204" pitchFamily="34" charset="0"/>
                      </a:endParaRPr>
                    </a:p>
                  </a:txBody>
                  <a:tcPr marL="45720" marR="45720" anchor="ctr">
                    <a:lnR w="6350">
                      <a:solidFill>
                        <a:srgbClr val="3B548F"/>
                      </a:solid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09157809"/>
                  </a:ext>
                </a:extLst>
              </a:tr>
              <a:tr h="0">
                <a:tc>
                  <a:txBody>
                    <a:bodyPr/>
                    <a:lstStyle/>
                    <a:p>
                      <a:pPr marL="90805" marR="590550" lvl="0" indent="0" algn="l" defTabSz="914400" rtl="0" eaLnBrk="1" fontAlgn="auto" latinLnBrk="0" hangingPunct="1">
                        <a:lnSpc>
                          <a:spcPct val="100000"/>
                        </a:lnSpc>
                        <a:spcBef>
                          <a:spcPts val="65"/>
                        </a:spcBef>
                        <a:spcAft>
                          <a:spcPts val="0"/>
                        </a:spcAft>
                        <a:buClrTx/>
                        <a:buSzTx/>
                        <a:buFontTx/>
                        <a:buNone/>
                        <a:tabLst/>
                        <a:defRPr/>
                      </a:pPr>
                      <a:r>
                        <a:rPr lang="en-US" sz="1400" spc="-5" noProof="0" dirty="0">
                          <a:latin typeface="Arial" panose="020B0604020202020204" pitchFamily="34" charset="0"/>
                          <a:cs typeface="Arial" panose="020B0604020202020204" pitchFamily="34" charset="0"/>
                        </a:rPr>
                        <a:t>NIH CEAL </a:t>
                      </a:r>
                      <a:r>
                        <a:rPr lang="en-US" sz="1400" spc="-5" noProof="0" dirty="0" err="1">
                          <a:latin typeface="Arial" panose="020B0604020202020204" pitchFamily="34" charset="0"/>
                          <a:cs typeface="Arial" panose="020B0604020202020204" pitchFamily="34" charset="0"/>
                        </a:rPr>
                        <a:t>eNewsletter</a:t>
                      </a:r>
                      <a:r>
                        <a:rPr lang="en-US" sz="1400" spc="-5" noProof="0">
                          <a:latin typeface="Arial" panose="020B0604020202020204" pitchFamily="34" charset="0"/>
                          <a:cs typeface="Arial" panose="020B0604020202020204" pitchFamily="34" charset="0"/>
                        </a:rPr>
                        <a:t> Subscription  </a:t>
                      </a:r>
                      <a:r>
                        <a:rPr lang="en-US" sz="1400" u="sng" spc="-5" noProof="0">
                          <a:solidFill>
                            <a:srgbClr val="0000FF"/>
                          </a:solidFill>
                          <a:uFill>
                            <a:solidFill>
                              <a:srgbClr val="0000FF"/>
                            </a:solidFill>
                          </a:uFill>
                          <a:latin typeface="Arial" panose="020B0604020202020204" pitchFamily="34" charset="0"/>
                          <a:cs typeface="Arial" panose="020B0604020202020204" pitchFamily="34" charset="0"/>
                          <a:hlinkClick r:id="rId10"/>
                        </a:rPr>
                        <a:t>https://go.usa.gov/xAsax</a:t>
                      </a:r>
                      <a:endParaRPr lang="en-US" sz="1400" noProof="0">
                        <a:latin typeface="Arial" panose="020B0604020202020204" pitchFamily="34" charset="0"/>
                        <a:cs typeface="Arial" panose="020B0604020202020204" pitchFamily="34" charset="0"/>
                      </a:endParaRPr>
                    </a:p>
                  </a:txBody>
                  <a:tcPr marL="45720" marR="45720" anchor="ctr">
                    <a:lnL w="6350">
                      <a:solidFill>
                        <a:srgbClr val="3B548F"/>
                      </a:solidFill>
                      <a:prstDash val="solid"/>
                    </a:lnL>
                    <a:lnT w="12700" cap="flat" cmpd="sng" algn="ctr">
                      <a:noFill/>
                      <a:prstDash val="solid"/>
                      <a:round/>
                      <a:headEnd type="none" w="med" len="med"/>
                      <a:tailEnd type="none" w="med" len="med"/>
                    </a:lnT>
                    <a:lnB w="6350">
                      <a:solidFill>
                        <a:srgbClr val="3B548F"/>
                      </a:solidFill>
                      <a:prstDash val="solid"/>
                    </a:lnB>
                  </a:tcPr>
                </a:tc>
                <a:tc>
                  <a:txBody>
                    <a:bodyPr/>
                    <a:lstStyle/>
                    <a:p>
                      <a:pPr marL="394335" marR="812165">
                        <a:lnSpc>
                          <a:spcPct val="100000"/>
                        </a:lnSpc>
                        <a:spcBef>
                          <a:spcPts val="320"/>
                        </a:spcBef>
                      </a:pPr>
                      <a:endParaRPr lang="en-US" sz="1400" noProof="0">
                        <a:latin typeface="Arial" panose="020B0604020202020204" pitchFamily="34" charset="0"/>
                        <a:cs typeface="Arial" panose="020B0604020202020204" pitchFamily="34" charset="0"/>
                      </a:endParaRPr>
                    </a:p>
                  </a:txBody>
                  <a:tcPr marL="45720" marR="45720" anchor="ctr">
                    <a:lnR w="6350">
                      <a:solidFill>
                        <a:srgbClr val="3B548F"/>
                      </a:solidFill>
                      <a:prstDash val="solid"/>
                    </a:lnR>
                    <a:lnT w="12700" cap="flat" cmpd="sng" algn="ctr">
                      <a:noFill/>
                      <a:prstDash val="solid"/>
                      <a:round/>
                      <a:headEnd type="none" w="med" len="med"/>
                      <a:tailEnd type="none" w="med" len="med"/>
                    </a:lnT>
                    <a:lnB w="6350">
                      <a:solidFill>
                        <a:srgbClr val="3B548F"/>
                      </a:solidFill>
                      <a:prstDash val="solid"/>
                    </a:lnB>
                  </a:tcPr>
                </a:tc>
                <a:extLst>
                  <a:ext uri="{0D108BD9-81ED-4DB2-BD59-A6C34878D82A}">
                    <a16:rowId xmlns:a16="http://schemas.microsoft.com/office/drawing/2014/main" val="1724182411"/>
                  </a:ext>
                </a:extLst>
              </a:tr>
            </a:tbl>
          </a:graphicData>
        </a:graphic>
      </p:graphicFrame>
    </p:spTree>
    <p:extLst>
      <p:ext uri="{BB962C8B-B14F-4D97-AF65-F5344CB8AC3E}">
        <p14:creationId xmlns:p14="http://schemas.microsoft.com/office/powerpoint/2010/main" val="4924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AC47-D397-AC47-90FC-D58EDA3B191B}"/>
              </a:ext>
            </a:extLst>
          </p:cNvPr>
          <p:cNvSpPr>
            <a:spLocks noGrp="1"/>
          </p:cNvSpPr>
          <p:nvPr>
            <p:ph type="title"/>
          </p:nvPr>
        </p:nvSpPr>
        <p:spPr/>
        <p:txBody>
          <a:bodyPr/>
          <a:lstStyle/>
          <a:p>
            <a:r>
              <a:rPr lang="en-US" dirty="0">
                <a:latin typeface="Arial"/>
                <a:cs typeface="Arial"/>
              </a:rPr>
              <a:t>Featured Content</a:t>
            </a:r>
            <a:endParaRPr lang="en-US" dirty="0"/>
          </a:p>
        </p:txBody>
      </p:sp>
      <p:sp>
        <p:nvSpPr>
          <p:cNvPr id="3" name="Text Placeholder 2">
            <a:extLst>
              <a:ext uri="{FF2B5EF4-FFF2-40B4-BE49-F238E27FC236}">
                <a16:creationId xmlns:a16="http://schemas.microsoft.com/office/drawing/2014/main" id="{B5BA7038-9D7C-1749-975F-0758DA87F56C}"/>
              </a:ext>
            </a:extLst>
          </p:cNvPr>
          <p:cNvSpPr>
            <a:spLocks noGrp="1"/>
          </p:cNvSpPr>
          <p:nvPr>
            <p:ph type="body" sz="half" idx="2"/>
          </p:nvPr>
        </p:nvSpPr>
        <p:spPr/>
        <p:txBody>
          <a:bodyPr vert="horz" lIns="91440" tIns="45720" rIns="91440" bIns="45720" rtlCol="0" anchor="t">
            <a:normAutofit/>
          </a:bodyPr>
          <a:lstStyle/>
          <a:p>
            <a:r>
              <a:rPr lang="en-US" dirty="0">
                <a:latin typeface="Arial"/>
                <a:cs typeface="Arial"/>
              </a:rPr>
              <a:t>The following content – Journey of a Vaccine infographic, clinical trial and vaccine educational videos, and CDC COVID-19 toolkits for community-based organizations and essential workers – is available to help educate your stakeholders and answer some of the questions they may have</a:t>
            </a:r>
            <a:r>
              <a:rPr lang="en-US">
                <a:latin typeface="Arial"/>
                <a:cs typeface="Arial"/>
              </a:rPr>
              <a:t>. The </a:t>
            </a:r>
            <a:r>
              <a:rPr lang="en-US" dirty="0">
                <a:latin typeface="Arial"/>
                <a:cs typeface="Arial"/>
              </a:rPr>
              <a:t>content can be placed on your communication channels including newsletters, websites, and social </a:t>
            </a:r>
            <a:r>
              <a:rPr lang="en-US">
                <a:latin typeface="Arial"/>
                <a:cs typeface="Arial"/>
              </a:rPr>
              <a:t>media.</a:t>
            </a:r>
            <a:endParaRPr lang="en-US" dirty="0"/>
          </a:p>
        </p:txBody>
      </p:sp>
    </p:spTree>
    <p:extLst>
      <p:ext uri="{BB962C8B-B14F-4D97-AF65-F5344CB8AC3E}">
        <p14:creationId xmlns:p14="http://schemas.microsoft.com/office/powerpoint/2010/main" val="3008580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A39E-941F-5A4C-BB63-8F5BCF826EDF}"/>
              </a:ext>
            </a:extLst>
          </p:cNvPr>
          <p:cNvSpPr>
            <a:spLocks noGrp="1"/>
          </p:cNvSpPr>
          <p:nvPr>
            <p:ph type="title"/>
          </p:nvPr>
        </p:nvSpPr>
        <p:spPr/>
        <p:txBody>
          <a:bodyPr/>
          <a:lstStyle/>
          <a:p>
            <a:r>
              <a:rPr lang="en-US"/>
              <a:t>Journey </a:t>
            </a:r>
            <a:r>
              <a:rPr lang="en-US" dirty="0"/>
              <a:t>of a Vaccine Infographic</a:t>
            </a:r>
          </a:p>
        </p:txBody>
      </p:sp>
      <p:sp>
        <p:nvSpPr>
          <p:cNvPr id="6" name="TextBox 5">
            <a:extLst>
              <a:ext uri="{FF2B5EF4-FFF2-40B4-BE49-F238E27FC236}">
                <a16:creationId xmlns:a16="http://schemas.microsoft.com/office/drawing/2014/main" id="{F06B345F-F431-3748-BC25-D7ABA840B2A6}"/>
              </a:ext>
            </a:extLst>
          </p:cNvPr>
          <p:cNvSpPr txBox="1"/>
          <p:nvPr/>
        </p:nvSpPr>
        <p:spPr>
          <a:xfrm>
            <a:off x="862607" y="1690688"/>
            <a:ext cx="6731993" cy="4001095"/>
          </a:xfrm>
          <a:prstGeom prst="rect">
            <a:avLst/>
          </a:prstGeom>
          <a:noFill/>
        </p:spPr>
        <p:txBody>
          <a:bodyPr wrap="square" lIns="91440" tIns="45720" rIns="91440" bIns="45720" rtlCol="0" anchor="t">
            <a:spAutoFit/>
          </a:bodyPr>
          <a:lstStyle/>
          <a:p>
            <a:pPr>
              <a:spcAft>
                <a:spcPts val="1200"/>
              </a:spcAft>
            </a:pPr>
            <a:r>
              <a:rPr lang="en-US" dirty="0"/>
              <a:t>This infographic summarizes how a new vaccine is developed, approved, and manufactured. Share it with audiences who need easy-to-understand information about the clinical research process and have questions about vaccine safety or equity.</a:t>
            </a:r>
          </a:p>
          <a:p>
            <a:r>
              <a:rPr lang="en-US" b="1"/>
              <a:t>Promotional </a:t>
            </a:r>
            <a:r>
              <a:rPr lang="en-US" b="1" dirty="0"/>
              <a:t>Text</a:t>
            </a:r>
            <a:r>
              <a:rPr lang="en-US" dirty="0"/>
              <a:t> </a:t>
            </a:r>
            <a:r>
              <a:rPr lang="en-US" b="1" dirty="0"/>
              <a:t>to use for Website, Newsletter or Social Media</a:t>
            </a:r>
          </a:p>
          <a:p>
            <a:pPr>
              <a:spcAft>
                <a:spcPts val="1200"/>
              </a:spcAft>
            </a:pPr>
            <a:r>
              <a:rPr lang="en-US" dirty="0"/>
              <a:t>Learn about the four phases of clinical research, what questions researchers try to answer in each, and how a vaccine is developed, approved and manufactured.</a:t>
            </a:r>
          </a:p>
          <a:p>
            <a:r>
              <a:rPr lang="en-US" b="1"/>
              <a:t>Download </a:t>
            </a:r>
            <a:r>
              <a:rPr lang="en-US" b="1" dirty="0"/>
              <a:t>Images</a:t>
            </a:r>
          </a:p>
          <a:p>
            <a:r>
              <a:rPr lang="en-US" dirty="0"/>
              <a:t>View and/or download </a:t>
            </a:r>
            <a:r>
              <a:rPr lang="en-US" dirty="0">
                <a:hlinkClick r:id="rId2"/>
              </a:rPr>
              <a:t>English </a:t>
            </a:r>
            <a:r>
              <a:rPr lang="en-US">
                <a:hlinkClick r:id="rId2"/>
              </a:rPr>
              <a:t>image</a:t>
            </a:r>
            <a:r>
              <a:rPr lang="en-US"/>
              <a:t> and </a:t>
            </a:r>
            <a:r>
              <a:rPr lang="en-US">
                <a:hlinkClick r:id="rId3"/>
              </a:rPr>
              <a:t>Spanish image</a:t>
            </a:r>
            <a:r>
              <a:rPr lang="en-US"/>
              <a:t>.</a:t>
            </a:r>
            <a:r>
              <a:rPr lang="en-US" b="1"/>
              <a:t> </a:t>
            </a:r>
            <a:r>
              <a:rPr lang="en-US" dirty="0">
                <a:hlinkClick r:id="rId4"/>
              </a:rPr>
              <a:t>View and download English and Spanish sets of images</a:t>
            </a:r>
            <a:r>
              <a:rPr lang="en-US" dirty="0"/>
              <a:t> optimized for social </a:t>
            </a:r>
            <a:r>
              <a:rPr lang="en-US"/>
              <a:t>media.</a:t>
            </a:r>
            <a:endParaRPr lang="en-US" dirty="0">
              <a:cs typeface="Arial"/>
            </a:endParaRPr>
          </a:p>
        </p:txBody>
      </p:sp>
      <p:pic>
        <p:nvPicPr>
          <p:cNvPr id="5" name="Content Placeholder 4" descr="An infographic entitled “The Journey of a Vaccine. How a new vaccine is developed, approved, and manufactured.” The infographic reads: The U.S. Food and Drug Administration (FDA) sets rules for the four phases of clinical research so that researchers can learn about the effects of new therapies while keeping volunteers safe. This includes trials of new vaccines to protect against infection; researchers always test vaccines with adults first. Heading, Phase 1. 20 to 100 healthy volunteers. Researchers try to answer these questions: List of four items. Bullet, Is this vaccine safe? Bullet, Are there any serious side effects? Bullet, How does the vaccine dose relate to any side effects? Bullet, Is the vaccine causing an immune response? List ends. Heading, Phase 2. Several hundred volunteers. Researchers try to answer these questions: List of three items. Bullet, What are the most common short-term side effects of the vaccine? Bullet, What is the body’s immune response? Bullet, Are there signs that the vaccine is protective? List ends. Heading, Phase 3. One thousand or more volunteers. Researchers try to answer these questions: List of two items. Bullet, How do disease rates compare between people who get the vaccine and those who do not? Bullet, How well can the vaccine protect people from disease? List ends. FDA approves a vaccine only if it is safe and effective and its benefits outweigh the risks. Heading, Phase 4. Treatment is approved by the FDA and made available to the general public. FDA closely monitors the safety of the vaccine after the public begins using it. Researchers continue to collect data on the vaccine’s long-term benefits and side effects. Heading, Vaccine Adverse Event Reporting System (VAERS)&#10;VAERS, a national monitoring program run by the FDA and the Centers for Disease Control and Prevention, collects and reviews reports of any health problems that develop after a person gets a vaccine. Anyone can submit a report, including patients and healthcare professionals. Medical recommendations for taking the vaccine may change if safety monitoring reveals new information about its risks. vaers.hhs.gov. For more information, visit cdc.gov/vaccinesafety. Source: https://www.cdc.gov/vaccines/parents/infographic/journey-of-child-vaccine.html. Logos of the U.S. Department of Health and Human Services and the National Institutes of Health.&#10;">
            <a:extLst>
              <a:ext uri="{FF2B5EF4-FFF2-40B4-BE49-F238E27FC236}">
                <a16:creationId xmlns:a16="http://schemas.microsoft.com/office/drawing/2014/main" id="{F40278EF-7207-1F4F-BF88-ACCD7ECB8315}"/>
              </a:ext>
            </a:extLst>
          </p:cNvPr>
          <p:cNvPicPr>
            <a:picLocks noGrp="1" noChangeAspect="1"/>
          </p:cNvPicPr>
          <p:nvPr>
            <p:ph idx="1"/>
          </p:nvPr>
        </p:nvPicPr>
        <p:blipFill>
          <a:blip r:embed="rId5"/>
          <a:stretch>
            <a:fillRect/>
          </a:stretch>
        </p:blipFill>
        <p:spPr>
          <a:xfrm>
            <a:off x="7950200" y="1438420"/>
            <a:ext cx="2363195" cy="5283055"/>
          </a:xfrm>
        </p:spPr>
      </p:pic>
    </p:spTree>
    <p:extLst>
      <p:ext uri="{BB962C8B-B14F-4D97-AF65-F5344CB8AC3E}">
        <p14:creationId xmlns:p14="http://schemas.microsoft.com/office/powerpoint/2010/main" val="384822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2220-61DE-403C-94D1-74F09FEE5B6F}"/>
              </a:ext>
            </a:extLst>
          </p:cNvPr>
          <p:cNvSpPr>
            <a:spLocks noGrp="1"/>
          </p:cNvSpPr>
          <p:nvPr>
            <p:ph type="title"/>
          </p:nvPr>
        </p:nvSpPr>
        <p:spPr/>
        <p:txBody>
          <a:bodyPr/>
          <a:lstStyle/>
          <a:p>
            <a:r>
              <a:rPr lang="en-US" dirty="0"/>
              <a:t>Clinical Trial &amp; Vaccine Educational Videos</a:t>
            </a:r>
          </a:p>
        </p:txBody>
      </p:sp>
      <p:sp>
        <p:nvSpPr>
          <p:cNvPr id="5" name="TextBox 4">
            <a:extLst>
              <a:ext uri="{FF2B5EF4-FFF2-40B4-BE49-F238E27FC236}">
                <a16:creationId xmlns:a16="http://schemas.microsoft.com/office/drawing/2014/main" id="{B0AFF7BA-BADD-46CF-A29B-83DFA213B1F9}"/>
              </a:ext>
            </a:extLst>
          </p:cNvPr>
          <p:cNvSpPr txBox="1"/>
          <p:nvPr/>
        </p:nvSpPr>
        <p:spPr>
          <a:xfrm>
            <a:off x="987972" y="1690688"/>
            <a:ext cx="10515600" cy="646331"/>
          </a:xfrm>
          <a:prstGeom prst="rect">
            <a:avLst/>
          </a:prstGeom>
          <a:noFill/>
        </p:spPr>
        <p:txBody>
          <a:bodyPr wrap="square" lIns="91440" tIns="45720" rIns="91440" bIns="45720" rtlCol="0" anchor="t">
            <a:spAutoFit/>
          </a:bodyPr>
          <a:lstStyle/>
          <a:p>
            <a:r>
              <a:rPr lang="en-US" dirty="0"/>
              <a:t>These </a:t>
            </a:r>
            <a:r>
              <a:rPr lang="en-US" dirty="0">
                <a:hlinkClick r:id="rId3"/>
              </a:rPr>
              <a:t>videos</a:t>
            </a:r>
            <a:r>
              <a:rPr lang="en-US" dirty="0"/>
              <a:t>, created by the National Library of Medicine, </a:t>
            </a:r>
            <a:r>
              <a:rPr lang="en-US"/>
              <a:t>offer informative </a:t>
            </a:r>
            <a:r>
              <a:rPr lang="en-US" dirty="0"/>
              <a:t>facts about clinical trials and vaccines. Each video is available in English and Spanish, and topics </a:t>
            </a:r>
            <a:r>
              <a:rPr lang="en-US"/>
              <a:t>include:</a:t>
            </a:r>
            <a:endParaRPr lang="en-US" dirty="0"/>
          </a:p>
        </p:txBody>
      </p:sp>
      <p:graphicFrame>
        <p:nvGraphicFramePr>
          <p:cNvPr id="4" name="Table 6">
            <a:extLst>
              <a:ext uri="{FF2B5EF4-FFF2-40B4-BE49-F238E27FC236}">
                <a16:creationId xmlns:a16="http://schemas.microsoft.com/office/drawing/2014/main" id="{E299BD2E-78D2-4BD7-B78D-316B645EA401}"/>
              </a:ext>
            </a:extLst>
          </p:cNvPr>
          <p:cNvGraphicFramePr>
            <a:graphicFrameLocks noGrp="1"/>
          </p:cNvGraphicFramePr>
          <p:nvPr>
            <p:extLst>
              <p:ext uri="{D42A27DB-BD31-4B8C-83A1-F6EECF244321}">
                <p14:modId xmlns:p14="http://schemas.microsoft.com/office/powerpoint/2010/main" val="3238762315"/>
              </p:ext>
            </p:extLst>
          </p:nvPr>
        </p:nvGraphicFramePr>
        <p:xfrm>
          <a:off x="997498" y="2714389"/>
          <a:ext cx="10137228" cy="3059188"/>
        </p:xfrm>
        <a:graphic>
          <a:graphicData uri="http://schemas.openxmlformats.org/drawingml/2006/table">
            <a:tbl>
              <a:tblPr firstRow="1" bandRow="1">
                <a:tableStyleId>{5C22544A-7EE6-4342-B048-85BDC9FD1C3A}</a:tableStyleId>
              </a:tblPr>
              <a:tblGrid>
                <a:gridCol w="5068614">
                  <a:extLst>
                    <a:ext uri="{9D8B030D-6E8A-4147-A177-3AD203B41FA5}">
                      <a16:colId xmlns:a16="http://schemas.microsoft.com/office/drawing/2014/main" val="2073641968"/>
                    </a:ext>
                  </a:extLst>
                </a:gridCol>
                <a:gridCol w="5068614">
                  <a:extLst>
                    <a:ext uri="{9D8B030D-6E8A-4147-A177-3AD203B41FA5}">
                      <a16:colId xmlns:a16="http://schemas.microsoft.com/office/drawing/2014/main" val="2017998076"/>
                    </a:ext>
                  </a:extLst>
                </a:gridCol>
              </a:tblGrid>
              <a:tr h="4447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noProof="0">
                          <a:solidFill>
                            <a:srgbClr val="002060"/>
                          </a:solidFill>
                        </a:rPr>
                        <a:t>English</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a:solidFill>
                            <a:srgbClr val="002060"/>
                          </a:solidFill>
                        </a:rPr>
                        <a:t>Spanish</a:t>
                      </a:r>
                    </a:p>
                  </a:txBody>
                  <a:tcPr>
                    <a:noFill/>
                  </a:tcPr>
                </a:tc>
                <a:extLst>
                  <a:ext uri="{0D108BD9-81ED-4DB2-BD59-A6C34878D82A}">
                    <a16:rowId xmlns:a16="http://schemas.microsoft.com/office/drawing/2014/main" val="1797287221"/>
                  </a:ext>
                </a:extLst>
              </a:tr>
              <a:tr h="44475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noProof="0">
                          <a:hlinkClick r:id="rId4"/>
                        </a:rPr>
                        <a:t>What is a clinical trial?</a:t>
                      </a:r>
                      <a:endParaRPr lang="en-US" sz="1800" noProof="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u="sng" noProof="0" dirty="0">
                          <a:hlinkClick r:id="rId5"/>
                        </a:rPr>
                        <a:t>¿Qué </a:t>
                      </a:r>
                      <a:r>
                        <a:rPr lang="es-ES" u="sng" noProof="0">
                          <a:hlinkClick r:id="rId5"/>
                        </a:rPr>
                        <a:t>es un ensayo </a:t>
                      </a:r>
                      <a:r>
                        <a:rPr lang="es-ES" u="sng" noProof="0" dirty="0">
                          <a:hlinkClick r:id="rId5"/>
                        </a:rPr>
                        <a:t>clínico?</a:t>
                      </a:r>
                      <a:endParaRPr lang="es-ES" noProof="0" dirty="0"/>
                    </a:p>
                  </a:txBody>
                  <a:tcPr>
                    <a:noFill/>
                  </a:tcPr>
                </a:tc>
                <a:extLst>
                  <a:ext uri="{0D108BD9-81ED-4DB2-BD59-A6C34878D82A}">
                    <a16:rowId xmlns:a16="http://schemas.microsoft.com/office/drawing/2014/main" val="3154812924"/>
                  </a:ext>
                </a:extLst>
              </a:tr>
              <a:tr h="60545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noProof="0">
                          <a:hlinkClick r:id="rId6"/>
                        </a:rPr>
                        <a:t>Should I participate in a clinical trial? What’s in it for me?</a:t>
                      </a:r>
                      <a:endParaRPr lang="en-US" sz="1800" noProof="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a:hlinkClick r:id="rId7"/>
                        </a:rPr>
                        <a:t>¿Debería participar en un ensayo clínico? ¿De que puedo beneficiar?</a:t>
                      </a:r>
                      <a:endParaRPr lang="es-ES" noProof="0"/>
                    </a:p>
                  </a:txBody>
                  <a:tcPr>
                    <a:noFill/>
                  </a:tcPr>
                </a:tc>
                <a:extLst>
                  <a:ext uri="{0D108BD9-81ED-4DB2-BD59-A6C34878D82A}">
                    <a16:rowId xmlns:a16="http://schemas.microsoft.com/office/drawing/2014/main" val="1637751489"/>
                  </a:ext>
                </a:extLst>
              </a:tr>
              <a:tr h="60545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noProof="0">
                          <a:hlinkClick r:id="rId8"/>
                        </a:rPr>
                        <a:t>What should I know to participate in a clinical trial?</a:t>
                      </a:r>
                      <a:endParaRPr lang="en-US" sz="1800" noProof="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a:hlinkClick r:id="rId9"/>
                        </a:rPr>
                        <a:t>¿Qué debo saber para participar en un ensayo clínico?</a:t>
                      </a:r>
                      <a:endParaRPr lang="es-ES" noProof="0"/>
                    </a:p>
                  </a:txBody>
                  <a:tcPr>
                    <a:noFill/>
                  </a:tcPr>
                </a:tc>
                <a:extLst>
                  <a:ext uri="{0D108BD9-81ED-4DB2-BD59-A6C34878D82A}">
                    <a16:rowId xmlns:a16="http://schemas.microsoft.com/office/drawing/2014/main" val="2915572687"/>
                  </a:ext>
                </a:extLst>
              </a:tr>
              <a:tr h="44475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a:hlinkClick r:id="rId10"/>
                        </a:rPr>
                        <a:t>What is a vaccine?</a:t>
                      </a:r>
                      <a:endParaRPr lang="en-US" sz="1800" noProof="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a:hlinkClick r:id="rId11"/>
                        </a:rPr>
                        <a:t>¿Qué es una vacuna?</a:t>
                      </a:r>
                      <a:endParaRPr lang="es-ES" noProof="0"/>
                    </a:p>
                  </a:txBody>
                  <a:tcPr>
                    <a:noFill/>
                  </a:tcPr>
                </a:tc>
                <a:extLst>
                  <a:ext uri="{0D108BD9-81ED-4DB2-BD59-A6C34878D82A}">
                    <a16:rowId xmlns:a16="http://schemas.microsoft.com/office/drawing/2014/main" val="2919001902"/>
                  </a:ext>
                </a:extLst>
              </a:tr>
              <a:tr h="44475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noProof="0">
                          <a:hlinkClick r:id="rId12"/>
                        </a:rPr>
                        <a:t>How are vaccines tested?</a:t>
                      </a:r>
                      <a:endParaRPr lang="en-US" sz="1800" noProof="0"/>
                    </a:p>
                  </a:txBody>
                  <a:tcP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a:hlinkClick r:id="rId13"/>
                        </a:rPr>
                        <a:t>¿Cómo se prueban las vacunas?</a:t>
                      </a:r>
                      <a:endParaRPr lang="es-ES" noProof="0"/>
                    </a:p>
                  </a:txBody>
                  <a:tcPr>
                    <a:noFill/>
                  </a:tcPr>
                </a:tc>
                <a:extLst>
                  <a:ext uri="{0D108BD9-81ED-4DB2-BD59-A6C34878D82A}">
                    <a16:rowId xmlns:a16="http://schemas.microsoft.com/office/drawing/2014/main" val="1287294272"/>
                  </a:ext>
                </a:extLst>
              </a:tr>
            </a:tbl>
          </a:graphicData>
        </a:graphic>
      </p:graphicFrame>
    </p:spTree>
    <p:extLst>
      <p:ext uri="{BB962C8B-B14F-4D97-AF65-F5344CB8AC3E}">
        <p14:creationId xmlns:p14="http://schemas.microsoft.com/office/powerpoint/2010/main" val="1090967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272C-8B00-2C4C-A0DA-7F5C51CFA777}"/>
              </a:ext>
            </a:extLst>
          </p:cNvPr>
          <p:cNvSpPr>
            <a:spLocks noGrp="1"/>
          </p:cNvSpPr>
          <p:nvPr>
            <p:ph type="title"/>
          </p:nvPr>
        </p:nvSpPr>
        <p:spPr/>
        <p:txBody>
          <a:bodyPr/>
          <a:lstStyle/>
          <a:p>
            <a:r>
              <a:rPr lang="en-US">
                <a:latin typeface="Arial"/>
                <a:cs typeface="Arial"/>
              </a:rPr>
              <a:t>CDC COVID-19 Toolkits</a:t>
            </a:r>
          </a:p>
        </p:txBody>
      </p:sp>
      <p:sp>
        <p:nvSpPr>
          <p:cNvPr id="6" name="TextBox 5">
            <a:extLst>
              <a:ext uri="{FF2B5EF4-FFF2-40B4-BE49-F238E27FC236}">
                <a16:creationId xmlns:a16="http://schemas.microsoft.com/office/drawing/2014/main" id="{E3CDD637-42B8-B044-91D2-5D330D0D5EA5}"/>
              </a:ext>
            </a:extLst>
          </p:cNvPr>
          <p:cNvSpPr txBox="1"/>
          <p:nvPr/>
        </p:nvSpPr>
        <p:spPr>
          <a:xfrm>
            <a:off x="838200" y="1851025"/>
            <a:ext cx="6134100" cy="3046988"/>
          </a:xfrm>
          <a:prstGeom prst="rect">
            <a:avLst/>
          </a:prstGeom>
          <a:noFill/>
        </p:spPr>
        <p:txBody>
          <a:bodyPr wrap="square" rtlCol="0">
            <a:spAutoFit/>
          </a:bodyPr>
          <a:lstStyle/>
          <a:p>
            <a:pPr>
              <a:spcAft>
                <a:spcPts val="1200"/>
              </a:spcAft>
            </a:pPr>
            <a:r>
              <a:rPr lang="en-US"/>
              <a:t>CDC has released toolkits for community-based organizations and employers who have essential workers. </a:t>
            </a:r>
          </a:p>
          <a:p>
            <a:pPr>
              <a:spcAft>
                <a:spcPts val="1200"/>
              </a:spcAft>
            </a:pPr>
            <a:r>
              <a:rPr lang="en-US"/>
              <a:t>Use these toolkits to get key messages; facts about COVID-19 vaccines in nine languages; newsletter and social media content; and posters.</a:t>
            </a:r>
          </a:p>
          <a:p>
            <a:pPr>
              <a:spcAft>
                <a:spcPts val="1200"/>
              </a:spcAft>
            </a:pPr>
            <a:r>
              <a:rPr lang="en-US">
                <a:hlinkClick r:id="rId3"/>
              </a:rPr>
              <a:t>COVID-19 Vaccination Communication Toolkit for Community-Based Organizations</a:t>
            </a:r>
            <a:endParaRPr lang="en-US"/>
          </a:p>
          <a:p>
            <a:pPr>
              <a:spcAft>
                <a:spcPts val="1200"/>
              </a:spcAft>
            </a:pPr>
            <a:r>
              <a:rPr lang="en-US">
                <a:hlinkClick r:id="rId4"/>
              </a:rPr>
              <a:t>COVID-19 Vaccination Communication Toolkit for Essential Workers</a:t>
            </a:r>
            <a:r>
              <a:rPr lang="en-US"/>
              <a:t> </a:t>
            </a:r>
          </a:p>
        </p:txBody>
      </p:sp>
      <p:pic>
        <p:nvPicPr>
          <p:cNvPr id="5" name="Content Placeholder 4" descr="A flyer that reads “Protect from COVID-19. You risk being exposed to people with COVID-19 every day. A safe and effective vaccine to protect against COVID-19 is now available. Learn more: cdc.gov/coronavirus/vaccines.” The flyer includes a photograph of a man in an orange safety vest wearing a mask, a logo that incorporates images of an adhesive bandage and a checkmark to from a letter V, and the logos of the U.S. Department of Health and Human Services and the Centers for Disease Control and Prevention.">
            <a:extLst>
              <a:ext uri="{FF2B5EF4-FFF2-40B4-BE49-F238E27FC236}">
                <a16:creationId xmlns:a16="http://schemas.microsoft.com/office/drawing/2014/main" id="{922A3F49-60D3-784B-9EF8-C48A7B2E6AC5}"/>
              </a:ext>
            </a:extLst>
          </p:cNvPr>
          <p:cNvPicPr>
            <a:picLocks noGrp="1" noChangeAspect="1"/>
          </p:cNvPicPr>
          <p:nvPr>
            <p:ph idx="1"/>
          </p:nvPr>
        </p:nvPicPr>
        <p:blipFill>
          <a:blip r:embed="rId5"/>
          <a:stretch>
            <a:fillRect/>
          </a:stretch>
        </p:blipFill>
        <p:spPr>
          <a:xfrm>
            <a:off x="7306361" y="1851025"/>
            <a:ext cx="3374339" cy="4351338"/>
          </a:xfrm>
        </p:spPr>
      </p:pic>
    </p:spTree>
    <p:extLst>
      <p:ext uri="{BB962C8B-B14F-4D97-AF65-F5344CB8AC3E}">
        <p14:creationId xmlns:p14="http://schemas.microsoft.com/office/powerpoint/2010/main" val="97395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AC47-D397-AC47-90FC-D58EDA3B191B}"/>
              </a:ext>
            </a:extLst>
          </p:cNvPr>
          <p:cNvSpPr>
            <a:spLocks noGrp="1"/>
          </p:cNvSpPr>
          <p:nvPr>
            <p:ph type="title"/>
          </p:nvPr>
        </p:nvSpPr>
        <p:spPr/>
        <p:txBody>
          <a:bodyPr/>
          <a:lstStyle/>
          <a:p>
            <a:r>
              <a:rPr lang="en-US"/>
              <a:t>CEAL Social Media Content</a:t>
            </a:r>
          </a:p>
        </p:txBody>
      </p:sp>
      <p:sp>
        <p:nvSpPr>
          <p:cNvPr id="3" name="Text Placeholder 2">
            <a:extLst>
              <a:ext uri="{FF2B5EF4-FFF2-40B4-BE49-F238E27FC236}">
                <a16:creationId xmlns:a16="http://schemas.microsoft.com/office/drawing/2014/main" id="{B5BA7038-9D7C-1749-975F-0758DA87F56C}"/>
              </a:ext>
            </a:extLst>
          </p:cNvPr>
          <p:cNvSpPr>
            <a:spLocks noGrp="1"/>
          </p:cNvSpPr>
          <p:nvPr>
            <p:ph type="body" sz="half" idx="2"/>
          </p:nvPr>
        </p:nvSpPr>
        <p:spPr/>
        <p:txBody>
          <a:bodyPr vert="horz" lIns="91440" tIns="45720" rIns="91440" bIns="45720" rtlCol="0" anchor="t">
            <a:normAutofit/>
          </a:bodyPr>
          <a:lstStyle/>
          <a:p>
            <a:r>
              <a:rPr lang="en-US">
                <a:latin typeface="Arial"/>
                <a:cs typeface="Arial"/>
              </a:rPr>
              <a:t>In the following slides, we've paired some of our social media images and post copy, so you can easily copy the text and download an image for use on your social media channels. The post copy and images are customized for Facebook and Twitter channels. In addition, more post copy and image options are available on the CEAL website at </a:t>
            </a:r>
            <a:r>
              <a:rPr lang="en-US">
                <a:latin typeface="Arial"/>
                <a:cs typeface="Arial"/>
                <a:hlinkClick r:id="rId3">
                  <a:extLst>
                    <a:ext uri="{A12FA001-AC4F-418D-AE19-62706E023703}">
                      <ahyp:hlinkClr xmlns:ahyp="http://schemas.microsoft.com/office/drawing/2018/hyperlinkcolor" val="tx"/>
                    </a:ext>
                  </a:extLst>
                </a:hlinkClick>
              </a:rPr>
              <a:t>covid19community.nih.gov</a:t>
            </a:r>
            <a:r>
              <a:rPr lang="en-US">
                <a:latin typeface="Arial"/>
                <a:cs typeface="Arial"/>
              </a:rPr>
              <a:t> </a:t>
            </a:r>
            <a:endParaRPr lang="en-US"/>
          </a:p>
        </p:txBody>
      </p:sp>
    </p:spTree>
    <p:extLst>
      <p:ext uri="{BB962C8B-B14F-4D97-AF65-F5344CB8AC3E}">
        <p14:creationId xmlns:p14="http://schemas.microsoft.com/office/powerpoint/2010/main" val="204218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B07-AAE4-DD4C-882A-D62FC4ACC85B}"/>
              </a:ext>
            </a:extLst>
          </p:cNvPr>
          <p:cNvSpPr>
            <a:spLocks noGrp="1"/>
          </p:cNvSpPr>
          <p:nvPr>
            <p:ph type="title"/>
          </p:nvPr>
        </p:nvSpPr>
        <p:spPr/>
        <p:txBody>
          <a:bodyPr>
            <a:normAutofit/>
          </a:bodyPr>
          <a:lstStyle/>
          <a:p>
            <a:r>
              <a:rPr lang="en-US" dirty="0">
                <a:latin typeface="Arial"/>
                <a:cs typeface="Arial"/>
              </a:rPr>
              <a:t>Community Partners (English)</a:t>
            </a:r>
            <a:endParaRPr lang="en-US" dirty="0"/>
          </a:p>
        </p:txBody>
      </p:sp>
      <p:sp>
        <p:nvSpPr>
          <p:cNvPr id="5" name="Text Placeholder 4">
            <a:extLst>
              <a:ext uri="{FF2B5EF4-FFF2-40B4-BE49-F238E27FC236}">
                <a16:creationId xmlns:a16="http://schemas.microsoft.com/office/drawing/2014/main" id="{A912A255-093F-46E0-B1B3-E38B7ADAB315}"/>
              </a:ext>
            </a:extLst>
          </p:cNvPr>
          <p:cNvSpPr>
            <a:spLocks noGrp="1"/>
          </p:cNvSpPr>
          <p:nvPr>
            <p:ph idx="1"/>
          </p:nvPr>
        </p:nvSpPr>
        <p:spPr>
          <a:xfrm>
            <a:off x="838200" y="1825625"/>
            <a:ext cx="4365171" cy="4667250"/>
          </a:xfrm>
        </p:spPr>
        <p:txBody>
          <a:bodyPr vert="horz" lIns="91440" tIns="45720" rIns="91440" bIns="45720" rtlCol="0" anchor="t">
            <a:noAutofit/>
          </a:bodyPr>
          <a:lstStyle/>
          <a:p>
            <a:pPr marL="0" indent="0">
              <a:buNone/>
            </a:pPr>
            <a:r>
              <a:rPr lang="en-US" sz="1600" b="1" dirty="0"/>
              <a:t>POST COPY</a:t>
            </a:r>
            <a:endParaRPr lang="en-US" sz="1600" i="1" dirty="0"/>
          </a:p>
          <a:p>
            <a:pPr marL="0" indent="0">
              <a:buNone/>
            </a:pPr>
            <a:r>
              <a:rPr lang="en-US" sz="1600" i="1" dirty="0"/>
              <a:t>Facebook</a:t>
            </a:r>
          </a:p>
          <a:p>
            <a:pPr marL="0" indent="0">
              <a:spcBef>
                <a:spcPts val="300"/>
              </a:spcBef>
              <a:spcAft>
                <a:spcPts val="1200"/>
              </a:spcAft>
              <a:buNone/>
            </a:pPr>
            <a:r>
              <a:rPr lang="en-US" sz="1400" dirty="0">
                <a:latin typeface="+mn-lt"/>
                <a:ea typeface="Calibri" panose="020F0502020204030204" pitchFamily="34" charset="0"/>
                <a:cs typeface="Arial"/>
              </a:rPr>
              <a:t>Interested in helping your community fight COVID-19? Find resources about vaccines, how they are developed, and the importance of representation in research studies: </a:t>
            </a:r>
            <a:r>
              <a:rPr lang="en-US" sz="1400" u="sng" dirty="0">
                <a:solidFill>
                  <a:srgbClr val="0563C1"/>
                </a:solidFill>
                <a:latin typeface="+mn-lt"/>
                <a:ea typeface="Calibri" panose="020F0502020204030204" pitchFamily="34" charset="0"/>
                <a:cs typeface="Arial"/>
                <a:hlinkClick r:id="rId3" tooltip="Community Engagement Alliance (CEAL) Against COVID-19 Disparities"/>
              </a:rPr>
              <a:t>https://go.usa.gov/xfShb</a:t>
            </a:r>
            <a:r>
              <a:rPr lang="en-US" sz="1400" dirty="0">
                <a:latin typeface="+mn-lt"/>
                <a:ea typeface="Calibri" panose="020F0502020204030204" pitchFamily="34" charset="0"/>
                <a:cs typeface="Arial"/>
              </a:rPr>
              <a:t> </a:t>
            </a:r>
            <a:endParaRPr lang="en-US" sz="1400" i="1" dirty="0">
              <a:latin typeface="+mn-lt"/>
            </a:endParaRPr>
          </a:p>
          <a:p>
            <a:pPr marL="0" indent="0">
              <a:buNone/>
            </a:pPr>
            <a:r>
              <a:rPr lang="en-US" sz="1600" i="1" dirty="0"/>
              <a:t>Twitter</a:t>
            </a:r>
          </a:p>
          <a:p>
            <a:pPr marL="0" indent="0">
              <a:spcBef>
                <a:spcPts val="300"/>
              </a:spcBef>
              <a:buNone/>
            </a:pPr>
            <a:r>
              <a:rPr lang="en-US" sz="1400" dirty="0"/>
              <a:t>Looking to help your community fight #COVID19? Find resources about vaccines, how they are developed, &amp; the importance of being included in research studies: </a:t>
            </a:r>
            <a:r>
              <a:rPr lang="en-US" sz="1400" u="sng" dirty="0">
                <a:hlinkClick r:id="rId3" tooltip="Community Engagement Alliance (CEAL) Against COVID-19 Disparities"/>
              </a:rPr>
              <a:t>https://go.usa.gov/xfShb</a:t>
            </a:r>
            <a:r>
              <a:rPr lang="en-US" sz="1400" u="sng" dirty="0"/>
              <a:t>    </a:t>
            </a:r>
            <a:r>
              <a:rPr lang="en-US" sz="1400" dirty="0"/>
              <a:t>#ConquerCOVID19 #NIHCEAL </a:t>
            </a:r>
            <a:endParaRPr lang="en-US" sz="1600" i="1" dirty="0"/>
          </a:p>
        </p:txBody>
      </p:sp>
      <p:sp>
        <p:nvSpPr>
          <p:cNvPr id="3" name="TextBox 2">
            <a:extLst>
              <a:ext uri="{FF2B5EF4-FFF2-40B4-BE49-F238E27FC236}">
                <a16:creationId xmlns:a16="http://schemas.microsoft.com/office/drawing/2014/main" id="{C28B94AD-3D42-AB49-B1E4-155FF41F26E5}"/>
              </a:ext>
            </a:extLst>
          </p:cNvPr>
          <p:cNvSpPr txBox="1"/>
          <p:nvPr/>
        </p:nvSpPr>
        <p:spPr>
          <a:xfrm>
            <a:off x="5874471" y="1690688"/>
            <a:ext cx="2939143" cy="338554"/>
          </a:xfrm>
          <a:prstGeom prst="rect">
            <a:avLst/>
          </a:prstGeom>
          <a:noFill/>
        </p:spPr>
        <p:txBody>
          <a:bodyPr wrap="square" rtlCol="0">
            <a:spAutoFit/>
          </a:bodyPr>
          <a:lstStyle/>
          <a:p>
            <a:r>
              <a:rPr lang="en-US" sz="1600" b="1" dirty="0"/>
              <a:t>IMAGE OPTIONS</a:t>
            </a:r>
          </a:p>
        </p:txBody>
      </p:sp>
      <p:pic>
        <p:nvPicPr>
          <p:cNvPr id="10" name="Picture 9" descr="A social media card that reads “Let’s conquer COVID-19 together. Learn more: covid19community.nih.gov.” The card includes photos of five people of various ages, genders, races, ethnicities, and occupations and the logo of the National Institutes of Health.">
            <a:extLst>
              <a:ext uri="{FF2B5EF4-FFF2-40B4-BE49-F238E27FC236}">
                <a16:creationId xmlns:a16="http://schemas.microsoft.com/office/drawing/2014/main" id="{743519D5-5206-429C-8069-6A903F2AF43C}"/>
              </a:ext>
            </a:extLst>
          </p:cNvPr>
          <p:cNvPicPr>
            <a:picLocks noChangeAspect="1"/>
          </p:cNvPicPr>
          <p:nvPr/>
        </p:nvPicPr>
        <p:blipFill>
          <a:blip r:embed="rId4"/>
          <a:stretch>
            <a:fillRect/>
          </a:stretch>
        </p:blipFill>
        <p:spPr>
          <a:xfrm>
            <a:off x="5993080" y="2111611"/>
            <a:ext cx="3560064" cy="2002536"/>
          </a:xfrm>
          <a:prstGeom prst="rect">
            <a:avLst/>
          </a:prstGeom>
        </p:spPr>
      </p:pic>
      <p:sp>
        <p:nvSpPr>
          <p:cNvPr id="4" name="TextBox 3">
            <a:extLst>
              <a:ext uri="{FF2B5EF4-FFF2-40B4-BE49-F238E27FC236}">
                <a16:creationId xmlns:a16="http://schemas.microsoft.com/office/drawing/2014/main" id="{976A096D-73EC-5847-A219-40E87AA2D22B}"/>
              </a:ext>
            </a:extLst>
          </p:cNvPr>
          <p:cNvSpPr txBox="1"/>
          <p:nvPr/>
        </p:nvSpPr>
        <p:spPr>
          <a:xfrm>
            <a:off x="9710056" y="2091070"/>
            <a:ext cx="2623458" cy="738664"/>
          </a:xfrm>
          <a:prstGeom prst="rect">
            <a:avLst/>
          </a:prstGeom>
          <a:noFill/>
        </p:spPr>
        <p:txBody>
          <a:bodyPr wrap="square" rtlCol="0">
            <a:spAutoFit/>
          </a:bodyPr>
          <a:lstStyle/>
          <a:p>
            <a:r>
              <a:rPr lang="en-US" sz="1400" b="1" dirty="0">
                <a:solidFill>
                  <a:schemeClr val="accent1"/>
                </a:solidFill>
              </a:rPr>
              <a:t>Download </a:t>
            </a:r>
            <a:br>
              <a:rPr lang="en-US" sz="1400" dirty="0">
                <a:solidFill>
                  <a:schemeClr val="accent1"/>
                </a:solidFill>
              </a:rPr>
            </a:br>
            <a:r>
              <a:rPr lang="en-US" sz="1400">
                <a:hlinkClick r:id="rId5"/>
              </a:rPr>
              <a:t>Facebook image </a:t>
            </a:r>
            <a:r>
              <a:rPr lang="en-US" sz="1400" dirty="0">
                <a:hlinkClick r:id="rId5"/>
              </a:rPr>
              <a:t>1</a:t>
            </a:r>
            <a:endParaRPr lang="en-US" sz="1400" dirty="0"/>
          </a:p>
          <a:p>
            <a:r>
              <a:rPr lang="en-US" sz="1400">
                <a:hlinkClick r:id="rId6"/>
              </a:rPr>
              <a:t>Twitter image </a:t>
            </a:r>
            <a:r>
              <a:rPr lang="en-US" sz="1400" dirty="0">
                <a:hlinkClick r:id="rId6"/>
              </a:rPr>
              <a:t>1</a:t>
            </a:r>
            <a:endParaRPr lang="en-US" sz="1400" dirty="0"/>
          </a:p>
        </p:txBody>
      </p:sp>
      <p:pic>
        <p:nvPicPr>
          <p:cNvPr id="12" name="Picture 11" descr="A social media card that reads “Together, we can conquer COVID-19. Learn how: covid19community.nih.gov.” The card includes a photo of a woman wearing a mask and the logo of the National Institutes of Health.">
            <a:extLst>
              <a:ext uri="{FF2B5EF4-FFF2-40B4-BE49-F238E27FC236}">
                <a16:creationId xmlns:a16="http://schemas.microsoft.com/office/drawing/2014/main" id="{A9F6760E-64E3-41C8-B58D-89762842BFA6}"/>
              </a:ext>
            </a:extLst>
          </p:cNvPr>
          <p:cNvPicPr>
            <a:picLocks noChangeAspect="1"/>
          </p:cNvPicPr>
          <p:nvPr/>
        </p:nvPicPr>
        <p:blipFill>
          <a:blip r:embed="rId7"/>
          <a:stretch>
            <a:fillRect/>
          </a:stretch>
        </p:blipFill>
        <p:spPr>
          <a:xfrm>
            <a:off x="5993080" y="4272884"/>
            <a:ext cx="3560064" cy="2002536"/>
          </a:xfrm>
          <a:prstGeom prst="rect">
            <a:avLst/>
          </a:prstGeom>
        </p:spPr>
      </p:pic>
      <p:sp>
        <p:nvSpPr>
          <p:cNvPr id="9" name="TextBox 8">
            <a:extLst>
              <a:ext uri="{FF2B5EF4-FFF2-40B4-BE49-F238E27FC236}">
                <a16:creationId xmlns:a16="http://schemas.microsoft.com/office/drawing/2014/main" id="{0B9A0AE5-68D8-A149-897A-B6E19561ACF9}"/>
              </a:ext>
            </a:extLst>
          </p:cNvPr>
          <p:cNvSpPr txBox="1"/>
          <p:nvPr/>
        </p:nvSpPr>
        <p:spPr>
          <a:xfrm>
            <a:off x="9710056" y="4272884"/>
            <a:ext cx="2242458" cy="738664"/>
          </a:xfrm>
          <a:prstGeom prst="rect">
            <a:avLst/>
          </a:prstGeom>
          <a:noFill/>
        </p:spPr>
        <p:txBody>
          <a:bodyPr wrap="square" rtlCol="0">
            <a:spAutoFit/>
          </a:bodyPr>
          <a:lstStyle/>
          <a:p>
            <a:r>
              <a:rPr lang="en-US" sz="1400" b="1" dirty="0"/>
              <a:t>Download </a:t>
            </a:r>
          </a:p>
          <a:p>
            <a:r>
              <a:rPr lang="en-US" sz="1400">
                <a:hlinkClick r:id="rId8"/>
              </a:rPr>
              <a:t>Facebook image </a:t>
            </a:r>
            <a:r>
              <a:rPr lang="en-US" sz="1400" dirty="0">
                <a:hlinkClick r:id="rId8"/>
              </a:rPr>
              <a:t>2</a:t>
            </a:r>
            <a:endParaRPr lang="en-US" sz="1400" dirty="0"/>
          </a:p>
          <a:p>
            <a:r>
              <a:rPr lang="en-US" sz="1400">
                <a:hlinkClick r:id="rId9"/>
              </a:rPr>
              <a:t>Twitter image</a:t>
            </a:r>
            <a:r>
              <a:rPr lang="en-US" sz="1400">
                <a:hlinkClick r:id="rId10"/>
              </a:rPr>
              <a:t> </a:t>
            </a:r>
            <a:r>
              <a:rPr lang="en-US" sz="1400" dirty="0">
                <a:hlinkClick r:id="rId10"/>
              </a:rPr>
              <a:t>2</a:t>
            </a:r>
            <a:endParaRPr lang="en-US" sz="1400" dirty="0"/>
          </a:p>
        </p:txBody>
      </p:sp>
    </p:spTree>
    <p:extLst>
      <p:ext uri="{BB962C8B-B14F-4D97-AF65-F5344CB8AC3E}">
        <p14:creationId xmlns:p14="http://schemas.microsoft.com/office/powerpoint/2010/main" val="3829314828"/>
      </p:ext>
    </p:extLst>
  </p:cSld>
  <p:clrMapOvr>
    <a:masterClrMapping/>
  </p:clrMapOvr>
</p:sld>
</file>

<file path=ppt/theme/theme1.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1BBBAFFD2B48479B68269C656DBD46" ma:contentTypeVersion="7" ma:contentTypeDescription="Create a new document." ma:contentTypeScope="" ma:versionID="4f2c5e50b581f822ef527d4ec450135c">
  <xsd:schema xmlns:xsd="http://www.w3.org/2001/XMLSchema" xmlns:xs="http://www.w3.org/2001/XMLSchema" xmlns:p="http://schemas.microsoft.com/office/2006/metadata/properties" xmlns:ns3="4d53aef5-b428-41e9-b8dd-91d50ab65712" xmlns:ns4="174aed4a-2d4f-464b-ba7f-3254ceca6370" targetNamespace="http://schemas.microsoft.com/office/2006/metadata/properties" ma:root="true" ma:fieldsID="9af5ad961e4dd899ae9b698f869e74a6" ns3:_="" ns4:_="">
    <xsd:import namespace="4d53aef5-b428-41e9-b8dd-91d50ab65712"/>
    <xsd:import namespace="174aed4a-2d4f-464b-ba7f-3254ceca637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53aef5-b428-41e9-b8dd-91d50ab657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74aed4a-2d4f-464b-ba7f-3254ceca637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FD6C45-850F-40D8-99AF-2301B6F1C1D6}">
  <ds:schemaRefs>
    <ds:schemaRef ds:uri="174aed4a-2d4f-464b-ba7f-3254ceca6370"/>
    <ds:schemaRef ds:uri="4d53aef5-b428-41e9-b8dd-91d50ab657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8BF013-C3B1-45A3-8389-4B8C2E264771}">
  <ds:schemaRefs>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174aed4a-2d4f-464b-ba7f-3254ceca6370"/>
    <ds:schemaRef ds:uri="4d53aef5-b428-41e9-b8dd-91d50ab65712"/>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8BA80EA1-1FD7-4C37-9D8C-BF6DC0066C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16067</TotalTime>
  <Words>2016</Words>
  <Application>Microsoft Office PowerPoint</Application>
  <PresentationFormat>Widescreen</PresentationFormat>
  <Paragraphs>193</Paragraphs>
  <Slides>18</Slides>
  <Notes>17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18</vt:i4>
      </vt:variant>
    </vt:vector>
  </HeadingPairs>
  <TitlesOfParts>
    <vt:vector size="22" baseType="lpstr">
      <vt:lpstr>Arial</vt:lpstr>
      <vt:lpstr>Calibri</vt:lpstr>
      <vt:lpstr>Office Theme</vt:lpstr>
      <vt:lpstr>1_Office Theme</vt:lpstr>
      <vt:lpstr>NIH CEAL Content Toolkit</vt:lpstr>
      <vt:lpstr>About This Toolkit </vt:lpstr>
      <vt:lpstr>Key Digital Resources</vt:lpstr>
      <vt:lpstr>Featured Content</vt:lpstr>
      <vt:lpstr>Journey of a Vaccine Infographic</vt:lpstr>
      <vt:lpstr>Clinical Trial &amp; Vaccine Educational Videos</vt:lpstr>
      <vt:lpstr>CDC COVID-19 Toolkits</vt:lpstr>
      <vt:lpstr>CEAL Social Media Content</vt:lpstr>
      <vt:lpstr>Community Partners (English)</vt:lpstr>
      <vt:lpstr>Community Partners (Spanish)</vt:lpstr>
      <vt:lpstr>Diversity in Clinical Trials (English)</vt:lpstr>
      <vt:lpstr>Diversity in Clinical Trials (Spanish)</vt:lpstr>
      <vt:lpstr>Diversity in Clinical Trials (English)</vt:lpstr>
      <vt:lpstr>Diversity in Clinical Trials (Spanish)</vt:lpstr>
      <vt:lpstr>Clinical Trials (English)</vt:lpstr>
      <vt:lpstr>Clinical Trials (Spanish)</vt:lpstr>
      <vt:lpstr>Educating &amp; Recruiting Clinical Trial Participants</vt:lpstr>
      <vt:lpstr>Additional Social Media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CEAL Content Toolkit</dc:title>
  <dc:creator>National Institutes of Health Community Engagement Alliance.</dc:creator>
  <cp:keywords>nih, community engagement alliance, ceal, COVID-19, vaccine, journey of a vaccine, clinical trials, inclusion</cp:keywords>
  <cp:lastModifiedBy>Elam, Allison (NIH/NCI) [C]</cp:lastModifiedBy>
  <cp:revision>324</cp:revision>
  <cp:lastPrinted>2021-02-10T17:24:00Z</cp:lastPrinted>
  <dcterms:created xsi:type="dcterms:W3CDTF">2021-01-09T21:57:07Z</dcterms:created>
  <dcterms:modified xsi:type="dcterms:W3CDTF">2021-02-26T16:31:39Z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0x010100601BBBAFFD2B48479B68269C656DBD46</vt:lpwstr>
  </property>
  <property fmtid="{D5CDD505-2E9C-101B-9397-08002B2CF9AE}" pid="3" name="508 Compliance">
    <vt:lpwstr>Palladian Partners</vt:lpwstr>
  </property>
  <property fmtid="{D5CDD505-2E9C-101B-9397-08002B2CF9AE}" pid="4" name="Language">
    <vt:lpwstr>English</vt:lpwstr>
  </property>
</Properties>
</file>